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537" r:id="rId2"/>
    <p:sldId id="610" r:id="rId3"/>
    <p:sldId id="668" r:id="rId4"/>
    <p:sldId id="616" r:id="rId5"/>
    <p:sldId id="617" r:id="rId6"/>
    <p:sldId id="680" r:id="rId7"/>
    <p:sldId id="604" r:id="rId8"/>
    <p:sldId id="672" r:id="rId9"/>
    <p:sldId id="665" r:id="rId10"/>
    <p:sldId id="666" r:id="rId11"/>
    <p:sldId id="667" r:id="rId12"/>
    <p:sldId id="670" r:id="rId13"/>
    <p:sldId id="671" r:id="rId14"/>
    <p:sldId id="673" r:id="rId15"/>
    <p:sldId id="674" r:id="rId16"/>
    <p:sldId id="675" r:id="rId17"/>
    <p:sldId id="676" r:id="rId18"/>
    <p:sldId id="681" r:id="rId19"/>
    <p:sldId id="663" r:id="rId20"/>
    <p:sldId id="336" r:id="rId21"/>
    <p:sldId id="346" r:id="rId22"/>
    <p:sldId id="661" r:id="rId23"/>
    <p:sldId id="660" r:id="rId24"/>
    <p:sldId id="662" r:id="rId25"/>
    <p:sldId id="677" r:id="rId26"/>
    <p:sldId id="618" r:id="rId27"/>
    <p:sldId id="678" r:id="rId28"/>
    <p:sldId id="608" r:id="rId29"/>
    <p:sldId id="606" r:id="rId30"/>
    <p:sldId id="679" r:id="rId31"/>
    <p:sldId id="656" r:id="rId32"/>
    <p:sldId id="659" r:id="rId33"/>
    <p:sldId id="598" r:id="rId34"/>
    <p:sldId id="655" r:id="rId35"/>
    <p:sldId id="640" r:id="rId36"/>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68"/>
            <p14:sldId id="616"/>
            <p14:sldId id="617"/>
            <p14:sldId id="680"/>
            <p14:sldId id="604"/>
          </p14:sldIdLst>
        </p14:section>
        <p14:section name="Problems and Motivations" id="{448CCE13-1F3C-4DDC-91AA-ED4197A88110}">
          <p14:sldIdLst>
            <p14:sldId id="672"/>
            <p14:sldId id="665"/>
            <p14:sldId id="666"/>
            <p14:sldId id="667"/>
            <p14:sldId id="670"/>
            <p14:sldId id="671"/>
          </p14:sldIdLst>
        </p14:section>
        <p14:section name="Context" id="{98F13517-9878-4715-B24A-249FB1A2EC4A}">
          <p14:sldIdLst>
            <p14:sldId id="673"/>
            <p14:sldId id="674"/>
            <p14:sldId id="675"/>
            <p14:sldId id="676"/>
          </p14:sldIdLst>
        </p14:section>
        <p14:section name="A Solution" id="{89D327FA-C887-4F8B-9179-AC6876906802}">
          <p14:sldIdLst>
            <p14:sldId id="681"/>
            <p14:sldId id="663"/>
            <p14:sldId id="336"/>
            <p14:sldId id="346"/>
            <p14:sldId id="661"/>
            <p14:sldId id="660"/>
            <p14:sldId id="662"/>
            <p14:sldId id="677"/>
            <p14:sldId id="618"/>
            <p14:sldId id="678"/>
          </p14:sldIdLst>
        </p14:section>
        <p14:section name="Hyperonomy Business Blockchain (HBB)" id="{FDA19DB8-0715-40B6-A3FC-73319E22D3B6}">
          <p14:sldIdLst/>
        </p14:section>
        <p14:section name="NEO-NATION" id="{D1193508-C051-4D81-B6EB-AAECF8FBBB89}">
          <p14:sldIdLst/>
        </p14:section>
        <p14:section name="Conclusion" id="{A3D99601-0A56-4742-8D14-F7FFD48AA98E}">
          <p14:sldIdLst>
            <p14:sldId id="608"/>
            <p14:sldId id="606"/>
            <p14:sldId id="679"/>
            <p14:sldId id="656"/>
            <p14:sldId id="659"/>
            <p14:sldId id="598"/>
            <p14:sldId id="655"/>
            <p14:sldId id="640"/>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6F7283"/>
    <a:srgbClr val="DEEBF7"/>
    <a:srgbClr val="C0D4F3"/>
    <a:srgbClr val="E9E9E9"/>
    <a:srgbClr val="F3F2F2"/>
    <a:srgbClr val="3A62A7"/>
    <a:srgbClr val="002060"/>
    <a:srgbClr val="336699"/>
    <a:srgbClr val="CC31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85079" autoAdjust="0"/>
  </p:normalViewPr>
  <p:slideViewPr>
    <p:cSldViewPr snapToGrid="0">
      <p:cViewPr varScale="1">
        <p:scale>
          <a:sx n="38" d="100"/>
          <a:sy n="38" d="100"/>
        </p:scale>
        <p:origin x="976" y="64"/>
      </p:cViewPr>
      <p:guideLst/>
    </p:cSldViewPr>
  </p:slideViewPr>
  <p:notesTextViewPr>
    <p:cViewPr>
      <p:scale>
        <a:sx n="1" d="1"/>
        <a:sy n="1" d="1"/>
      </p:scale>
      <p:origin x="0" y="0"/>
    </p:cViewPr>
  </p:notesTextViewPr>
  <p:sorterViewPr>
    <p:cViewPr>
      <p:scale>
        <a:sx n="50" d="100"/>
        <a:sy n="50" d="100"/>
      </p:scale>
      <p:origin x="0" y="-42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10/16/2019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solution?  What’s “next”? …perhaps it’s something called the Trusted Digital Web (TDW). </a:t>
            </a:r>
            <a:endParaRPr lang="en-CA" dirty="0"/>
          </a:p>
          <a:p>
            <a:endParaRPr lang="en-CA" dirty="0"/>
          </a:p>
        </p:txBody>
      </p:sp>
      <p:sp>
        <p:nvSpPr>
          <p:cNvPr id="4" name="Slide Number Placeholder 3"/>
          <p:cNvSpPr>
            <a:spLocks noGrp="1"/>
          </p:cNvSpPr>
          <p:nvPr>
            <p:ph type="sldNum" sz="quarter" idx="5"/>
          </p:nvPr>
        </p:nvSpPr>
        <p:spPr/>
        <p:txBody>
          <a:bodyPr/>
          <a:lstStyle/>
          <a:p>
            <a:fld id="{7438D1F4-A4C0-46ED-9389-425536AC7EFF}" type="slidenum">
              <a:rPr lang="en-US" smtClean="0"/>
              <a:t>9</a:t>
            </a:fld>
            <a:endParaRPr lang="en-US" dirty="0"/>
          </a:p>
        </p:txBody>
      </p:sp>
    </p:spTree>
    <p:extLst>
      <p:ext uri="{BB962C8B-B14F-4D97-AF65-F5344CB8AC3E}">
        <p14:creationId xmlns:p14="http://schemas.microsoft.com/office/powerpoint/2010/main" val="25967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many times have you heard smart contracts mentioned this week?  …almost none at all.</a:t>
            </a:r>
          </a:p>
        </p:txBody>
      </p:sp>
      <p:sp>
        <p:nvSpPr>
          <p:cNvPr id="4" name="Slide Number Placeholder 3"/>
          <p:cNvSpPr>
            <a:spLocks noGrp="1"/>
          </p:cNvSpPr>
          <p:nvPr>
            <p:ph type="sldNum" sz="quarter" idx="5"/>
          </p:nvPr>
        </p:nvSpPr>
        <p:spPr/>
        <p:txBody>
          <a:bodyPr/>
          <a:lstStyle/>
          <a:p>
            <a:fld id="{7438D1F4-A4C0-46ED-9389-425536AC7EFF}" type="slidenum">
              <a:rPr lang="en-US" smtClean="0"/>
              <a:t>16</a:t>
            </a:fld>
            <a:endParaRPr lang="en-US" dirty="0"/>
          </a:p>
        </p:txBody>
      </p:sp>
    </p:spTree>
    <p:extLst>
      <p:ext uri="{BB962C8B-B14F-4D97-AF65-F5344CB8AC3E}">
        <p14:creationId xmlns:p14="http://schemas.microsoft.com/office/powerpoint/2010/main" val="2723602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sp>
        <p:nvSpPr>
          <p:cNvPr id="4" name="Date Placeholder 3"/>
          <p:cNvSpPr>
            <a:spLocks noGrp="1"/>
          </p:cNvSpPr>
          <p:nvPr>
            <p:ph type="dt" sz="half" idx="10"/>
          </p:nvPr>
        </p:nvSpPr>
        <p:spPr>
          <a:xfrm>
            <a:off x="8020564" y="589113"/>
            <a:ext cx="4961626" cy="438249"/>
          </a:xfrm>
        </p:spPr>
        <p:txBody>
          <a:bodyPr/>
          <a:lstStyle/>
          <a:p>
            <a:fld id="{3DDD2756-3006-4FC9-B7F8-B2E94B34317B}" type="datetime1">
              <a:rPr lang="en-CA" smtClean="0"/>
              <a:t>2019-10-16</a:t>
            </a:fld>
            <a:endParaRPr lang="en-CA" dirty="0"/>
          </a:p>
        </p:txBody>
      </p:sp>
      <p:sp>
        <p:nvSpPr>
          <p:cNvPr id="5" name="Footer Placeholder 4"/>
          <p:cNvSpPr>
            <a:spLocks noGrp="1"/>
          </p:cNvSpPr>
          <p:nvPr>
            <p:ph type="ftr" sz="quarter" idx="11"/>
          </p:nvPr>
        </p:nvSpPr>
        <p:spPr>
          <a:xfrm>
            <a:off x="738899" y="587606"/>
            <a:ext cx="7049618" cy="438249"/>
          </a:xfrm>
        </p:spPr>
        <p:txBody>
          <a:bodyPr/>
          <a:lstStyle/>
          <a:p>
            <a:r>
              <a:rPr lang="en-US" dirty="0"/>
              <a:t>Trusted Digital Web - Hyperonomy Digital Identity Lab - Parallelspace Corporation</a:t>
            </a:r>
            <a:endParaRPr lang="en-CA" dirty="0"/>
          </a:p>
        </p:txBody>
      </p:sp>
      <p:cxnSp>
        <p:nvCxnSpPr>
          <p:cNvPr id="15" name="Straight Connector 14"/>
          <p:cNvCxnSpPr>
            <a:cxnSpLocks/>
          </p:cNvCxnSpPr>
          <p:nvPr/>
        </p:nvCxnSpPr>
        <p:spPr>
          <a:xfrm>
            <a:off x="740713" y="5122076"/>
            <a:ext cx="1579468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DF6966-E014-4339-A56A-A294103440F3}" type="datetime1">
              <a:rPr lang="en-CA" smtClean="0"/>
              <a:t>2019-10-16</a:t>
            </a:fld>
            <a:endParaRPr lang="en-CA" dirty="0"/>
          </a:p>
        </p:txBody>
      </p:sp>
      <p:sp>
        <p:nvSpPr>
          <p:cNvPr id="5" name="Footer Placeholder 4"/>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C900F-8F51-4E79-9C3A-1122C51284EC}" type="datetime1">
              <a:rPr lang="en-CA" smtClean="0"/>
              <a:t>2019-10-16</a:t>
            </a:fld>
            <a:endParaRPr lang="en-CA" dirty="0"/>
          </a:p>
        </p:txBody>
      </p:sp>
      <p:sp>
        <p:nvSpPr>
          <p:cNvPr id="5" name="Footer Placeholder 4"/>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3750182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6F6F6"/>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89038" y="841015"/>
            <a:ext cx="16101863" cy="1082297"/>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6047" b="0" i="0" u="none" strike="noStrike" cap="none">
                <a:solidFill>
                  <a:srgbClr val="1D326D"/>
                </a:solidFill>
                <a:latin typeface="Koblenz Serial" panose="02000000000000000000" pitchFamily="50" charset="0"/>
                <a:ea typeface="Koblenz Serial" panose="02000000000000000000" pitchFamily="50" charset="0"/>
                <a:cs typeface="Arial"/>
                <a:sym typeface="Arial"/>
              </a:defRPr>
            </a:lvl1pPr>
            <a:lvl2pPr lvl="1" indent="0" rtl="0">
              <a:spcBef>
                <a:spcPts val="0"/>
              </a:spcBef>
              <a:spcAft>
                <a:spcPts val="0"/>
              </a:spcAft>
              <a:buClr>
                <a:schemeClr val="dk1"/>
              </a:buClr>
              <a:buSzPts val="1400"/>
              <a:buFont typeface="Arial"/>
              <a:buNone/>
              <a:defRPr sz="5291">
                <a:solidFill>
                  <a:schemeClr val="dk1"/>
                </a:solidFill>
              </a:defRPr>
            </a:lvl2pPr>
            <a:lvl3pPr lvl="2" indent="0" rtl="0">
              <a:spcBef>
                <a:spcPts val="0"/>
              </a:spcBef>
              <a:spcAft>
                <a:spcPts val="0"/>
              </a:spcAft>
              <a:buClr>
                <a:schemeClr val="dk1"/>
              </a:buClr>
              <a:buSzPts val="1400"/>
              <a:buFont typeface="Arial"/>
              <a:buNone/>
              <a:defRPr sz="5291">
                <a:solidFill>
                  <a:schemeClr val="dk1"/>
                </a:solidFill>
              </a:defRPr>
            </a:lvl3pPr>
            <a:lvl4pPr lvl="3" indent="0" rtl="0">
              <a:spcBef>
                <a:spcPts val="0"/>
              </a:spcBef>
              <a:spcAft>
                <a:spcPts val="0"/>
              </a:spcAft>
              <a:buClr>
                <a:schemeClr val="dk1"/>
              </a:buClr>
              <a:buSzPts val="1400"/>
              <a:buFont typeface="Arial"/>
              <a:buNone/>
              <a:defRPr sz="5291">
                <a:solidFill>
                  <a:schemeClr val="dk1"/>
                </a:solidFill>
              </a:defRPr>
            </a:lvl4pPr>
            <a:lvl5pPr lvl="4" indent="0" rtl="0">
              <a:spcBef>
                <a:spcPts val="0"/>
              </a:spcBef>
              <a:spcAft>
                <a:spcPts val="0"/>
              </a:spcAft>
              <a:buClr>
                <a:schemeClr val="dk1"/>
              </a:buClr>
              <a:buSzPts val="1400"/>
              <a:buFont typeface="Arial"/>
              <a:buNone/>
              <a:defRPr sz="5291">
                <a:solidFill>
                  <a:schemeClr val="dk1"/>
                </a:solidFill>
              </a:defRPr>
            </a:lvl5pPr>
            <a:lvl6pPr lvl="5" indent="0" rtl="0">
              <a:spcBef>
                <a:spcPts val="0"/>
              </a:spcBef>
              <a:spcAft>
                <a:spcPts val="0"/>
              </a:spcAft>
              <a:buClr>
                <a:schemeClr val="dk1"/>
              </a:buClr>
              <a:buSzPts val="1400"/>
              <a:buFont typeface="Arial"/>
              <a:buNone/>
              <a:defRPr sz="5291">
                <a:solidFill>
                  <a:schemeClr val="dk1"/>
                </a:solidFill>
              </a:defRPr>
            </a:lvl6pPr>
            <a:lvl7pPr lvl="6" indent="0" rtl="0">
              <a:spcBef>
                <a:spcPts val="0"/>
              </a:spcBef>
              <a:spcAft>
                <a:spcPts val="0"/>
              </a:spcAft>
              <a:buClr>
                <a:schemeClr val="dk1"/>
              </a:buClr>
              <a:buSzPts val="1400"/>
              <a:buFont typeface="Arial"/>
              <a:buNone/>
              <a:defRPr sz="5291">
                <a:solidFill>
                  <a:schemeClr val="dk1"/>
                </a:solidFill>
              </a:defRPr>
            </a:lvl7pPr>
            <a:lvl8pPr lvl="7" indent="0" rtl="0">
              <a:spcBef>
                <a:spcPts val="0"/>
              </a:spcBef>
              <a:spcAft>
                <a:spcPts val="0"/>
              </a:spcAft>
              <a:buClr>
                <a:schemeClr val="dk1"/>
              </a:buClr>
              <a:buSzPts val="1400"/>
              <a:buFont typeface="Arial"/>
              <a:buNone/>
              <a:defRPr sz="5291">
                <a:solidFill>
                  <a:schemeClr val="dk1"/>
                </a:solidFill>
              </a:defRPr>
            </a:lvl8pPr>
            <a:lvl9pPr lvl="8" indent="0" rtl="0">
              <a:spcBef>
                <a:spcPts val="0"/>
              </a:spcBef>
              <a:spcAft>
                <a:spcPts val="0"/>
              </a:spcAft>
              <a:buClr>
                <a:schemeClr val="dk1"/>
              </a:buClr>
              <a:buSzPts val="1400"/>
              <a:buFont typeface="Arial"/>
              <a:buNone/>
              <a:defRPr sz="5291">
                <a:solidFill>
                  <a:schemeClr val="dk1"/>
                </a:solidFill>
              </a:defRPr>
            </a:lvl9pPr>
          </a:lstStyle>
          <a:p>
            <a:endParaRPr dirty="0"/>
          </a:p>
        </p:txBody>
      </p:sp>
      <p:sp>
        <p:nvSpPr>
          <p:cNvPr id="54" name="Shape 54"/>
          <p:cNvSpPr txBox="1">
            <a:spLocks noGrp="1"/>
          </p:cNvSpPr>
          <p:nvPr>
            <p:ph type="body" idx="1"/>
          </p:nvPr>
        </p:nvSpPr>
        <p:spPr>
          <a:xfrm>
            <a:off x="587991" y="2277061"/>
            <a:ext cx="16102997" cy="6013580"/>
          </a:xfrm>
          <a:prstGeom prst="rect">
            <a:avLst/>
          </a:prstGeom>
          <a:noFill/>
          <a:ln>
            <a:noFill/>
          </a:ln>
        </p:spPr>
        <p:txBody>
          <a:bodyPr spcFirstLastPara="1" wrap="square" lIns="91425" tIns="91425" rIns="91425" bIns="91425" anchor="t" anchorCtr="0"/>
          <a:lstStyle>
            <a:lvl1pPr marL="345008" marR="0" lvl="0" indent="-345008" algn="l" rtl="0">
              <a:lnSpc>
                <a:spcPct val="115000"/>
              </a:lnSpc>
              <a:spcBef>
                <a:spcPts val="0"/>
              </a:spcBef>
              <a:spcAft>
                <a:spcPts val="0"/>
              </a:spcAft>
              <a:buClrTx/>
              <a:buSzPts val="1400"/>
              <a:buFont typeface="Arial" panose="020B0604020202020204" pitchFamily="34" charset="0"/>
              <a:buChar char="•"/>
              <a:defRPr sz="3402" b="0" i="0" u="none" strike="noStrike" cap="none">
                <a:solidFill>
                  <a:srgbClr val="1D326D"/>
                </a:solidFill>
                <a:latin typeface="Koblenz Serial" panose="02000000000000000000" pitchFamily="50" charset="0"/>
                <a:ea typeface="Koblenz Serial" panose="02000000000000000000" pitchFamily="50" charset="0"/>
                <a:cs typeface="Arial"/>
                <a:sym typeface="Arial"/>
              </a:defRPr>
            </a:lvl1pPr>
            <a:lvl2pPr marL="1017020" marR="0" lvl="1" indent="-345008" algn="l" rtl="0">
              <a:lnSpc>
                <a:spcPct val="100000"/>
              </a:lnSpc>
              <a:spcBef>
                <a:spcPts val="0"/>
              </a:spcBef>
              <a:spcAft>
                <a:spcPts val="0"/>
              </a:spcAft>
              <a:buClrTx/>
              <a:buSzPts val="1400"/>
              <a:buFont typeface="Arial" panose="020B0604020202020204" pitchFamily="34" charset="0"/>
              <a:buChar char="•"/>
              <a:defRPr sz="2646" b="0" i="0" u="none" strike="noStrike" cap="none">
                <a:solidFill>
                  <a:srgbClr val="1D326D"/>
                </a:solidFill>
                <a:latin typeface="Koblenz Serial" panose="02000000000000000000" pitchFamily="50" charset="0"/>
                <a:ea typeface="Koblenz Serial" panose="02000000000000000000" pitchFamily="50" charset="0"/>
                <a:cs typeface="Arial"/>
                <a:sym typeface="Arial"/>
              </a:defRPr>
            </a:lvl2pPr>
            <a:lvl3pPr marL="2592050" marR="0" lvl="2" indent="-432008" algn="l" rtl="0">
              <a:lnSpc>
                <a:spcPct val="115000"/>
              </a:lnSpc>
              <a:spcBef>
                <a:spcPts val="3024"/>
              </a:spcBef>
              <a:spcAft>
                <a:spcPts val="0"/>
              </a:spcAft>
              <a:buClr>
                <a:schemeClr val="dk2"/>
              </a:buClr>
              <a:buSzPts val="1400"/>
              <a:buFont typeface="Arial"/>
              <a:buNone/>
              <a:defRPr sz="2646" b="0" i="0" u="none" strike="noStrike" cap="none">
                <a:solidFill>
                  <a:schemeClr val="lt2"/>
                </a:solidFill>
                <a:latin typeface="Arial"/>
                <a:ea typeface="Arial"/>
                <a:cs typeface="Arial"/>
                <a:sym typeface="Arial"/>
              </a:defRPr>
            </a:lvl3pPr>
            <a:lvl4pPr marL="3456066" marR="0" lvl="3" indent="-432008" algn="l" rtl="0">
              <a:lnSpc>
                <a:spcPct val="115000"/>
              </a:lnSpc>
              <a:spcBef>
                <a:spcPts val="3024"/>
              </a:spcBef>
              <a:spcAft>
                <a:spcPts val="0"/>
              </a:spcAft>
              <a:buClr>
                <a:schemeClr val="dk2"/>
              </a:buClr>
              <a:buSzPts val="1400"/>
              <a:buFont typeface="Arial"/>
              <a:buNone/>
              <a:defRPr sz="2646" b="0" i="0" u="none" strike="noStrike" cap="none">
                <a:solidFill>
                  <a:schemeClr val="lt2"/>
                </a:solidFill>
                <a:latin typeface="Arial"/>
                <a:ea typeface="Arial"/>
                <a:cs typeface="Arial"/>
                <a:sym typeface="Arial"/>
              </a:defRPr>
            </a:lvl4pPr>
            <a:lvl5pPr marL="4320083" marR="0" lvl="4" indent="-432008" algn="l" rtl="0">
              <a:lnSpc>
                <a:spcPct val="115000"/>
              </a:lnSpc>
              <a:spcBef>
                <a:spcPts val="3024"/>
              </a:spcBef>
              <a:spcAft>
                <a:spcPts val="0"/>
              </a:spcAft>
              <a:buClr>
                <a:schemeClr val="dk2"/>
              </a:buClr>
              <a:buSzPts val="1400"/>
              <a:buFont typeface="Arial"/>
              <a:buNone/>
              <a:defRPr sz="2646" b="0" i="0" u="none" strike="noStrike" cap="none">
                <a:solidFill>
                  <a:schemeClr val="lt2"/>
                </a:solidFill>
                <a:latin typeface="Arial"/>
                <a:ea typeface="Arial"/>
                <a:cs typeface="Arial"/>
                <a:sym typeface="Arial"/>
              </a:defRPr>
            </a:lvl5pPr>
            <a:lvl6pPr marL="5184099" marR="0" lvl="5" indent="-432008" algn="l" rtl="0">
              <a:lnSpc>
                <a:spcPct val="115000"/>
              </a:lnSpc>
              <a:spcBef>
                <a:spcPts val="3024"/>
              </a:spcBef>
              <a:spcAft>
                <a:spcPts val="0"/>
              </a:spcAft>
              <a:buClr>
                <a:schemeClr val="dk2"/>
              </a:buClr>
              <a:buSzPts val="1400"/>
              <a:buFont typeface="Arial"/>
              <a:buNone/>
              <a:defRPr sz="2646" b="0" i="0" u="none" strike="noStrike" cap="none">
                <a:solidFill>
                  <a:schemeClr val="dk2"/>
                </a:solidFill>
                <a:latin typeface="Arial"/>
                <a:ea typeface="Arial"/>
                <a:cs typeface="Arial"/>
                <a:sym typeface="Arial"/>
              </a:defRPr>
            </a:lvl6pPr>
            <a:lvl7pPr marL="6048116" marR="0" lvl="6" indent="-432008" algn="l" rtl="0">
              <a:lnSpc>
                <a:spcPct val="115000"/>
              </a:lnSpc>
              <a:spcBef>
                <a:spcPts val="3024"/>
              </a:spcBef>
              <a:spcAft>
                <a:spcPts val="0"/>
              </a:spcAft>
              <a:buClr>
                <a:schemeClr val="dk2"/>
              </a:buClr>
              <a:buSzPts val="1400"/>
              <a:buFont typeface="Arial"/>
              <a:buNone/>
              <a:defRPr sz="2646" b="0" i="0" u="none" strike="noStrike" cap="none">
                <a:solidFill>
                  <a:schemeClr val="dk2"/>
                </a:solidFill>
                <a:latin typeface="Arial"/>
                <a:ea typeface="Arial"/>
                <a:cs typeface="Arial"/>
                <a:sym typeface="Arial"/>
              </a:defRPr>
            </a:lvl7pPr>
            <a:lvl8pPr marL="6912132" marR="0" lvl="7" indent="-432008" algn="l" rtl="0">
              <a:lnSpc>
                <a:spcPct val="115000"/>
              </a:lnSpc>
              <a:spcBef>
                <a:spcPts val="3024"/>
              </a:spcBef>
              <a:spcAft>
                <a:spcPts val="0"/>
              </a:spcAft>
              <a:buClr>
                <a:schemeClr val="dk2"/>
              </a:buClr>
              <a:buSzPts val="1400"/>
              <a:buFont typeface="Arial"/>
              <a:buNone/>
              <a:defRPr sz="2646" b="0" i="0" u="none" strike="noStrike" cap="none">
                <a:solidFill>
                  <a:schemeClr val="dk2"/>
                </a:solidFill>
                <a:latin typeface="Arial"/>
                <a:ea typeface="Arial"/>
                <a:cs typeface="Arial"/>
                <a:sym typeface="Arial"/>
              </a:defRPr>
            </a:lvl8pPr>
            <a:lvl9pPr marL="7776149" marR="0" lvl="8" indent="-432008" algn="l" rtl="0">
              <a:lnSpc>
                <a:spcPct val="115000"/>
              </a:lnSpc>
              <a:spcBef>
                <a:spcPts val="3024"/>
              </a:spcBef>
              <a:spcAft>
                <a:spcPts val="3024"/>
              </a:spcAft>
              <a:buClr>
                <a:schemeClr val="dk2"/>
              </a:buClr>
              <a:buSzPts val="1400"/>
              <a:buFont typeface="Arial"/>
              <a:buNone/>
              <a:defRPr sz="2646" b="0" i="0" u="none" strike="noStrike" cap="none">
                <a:solidFill>
                  <a:schemeClr val="dk2"/>
                </a:solidFill>
                <a:latin typeface="Arial"/>
                <a:ea typeface="Arial"/>
                <a:cs typeface="Arial"/>
                <a:sym typeface="Arial"/>
              </a:defRPr>
            </a:lvl9pPr>
          </a:lstStyle>
          <a:p>
            <a:endParaRPr lang="en-CA" dirty="0"/>
          </a:p>
          <a:p>
            <a:pPr lvl="1"/>
            <a:endParaRPr dirty="0"/>
          </a:p>
        </p:txBody>
      </p:sp>
      <p:sp>
        <p:nvSpPr>
          <p:cNvPr id="7" name="Slide Number Placeholder 5">
            <a:extLst>
              <a:ext uri="{FF2B5EF4-FFF2-40B4-BE49-F238E27FC236}">
                <a16:creationId xmlns:a16="http://schemas.microsoft.com/office/drawing/2014/main" id="{2F93F18E-C5BF-4492-AB78-343D847BEDD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206603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lstStyle/>
          <a:p>
            <a:r>
              <a:rPr lang="en-US"/>
              <a:t>Click to edit Master title style</a:t>
            </a:r>
            <a:endParaRPr lang="en-US" dirty="0"/>
          </a:p>
        </p:txBody>
      </p:sp>
      <p:sp>
        <p:nvSpPr>
          <p:cNvPr id="3" name="Content Placeholder 2"/>
          <p:cNvSpPr>
            <a:spLocks noGrp="1"/>
          </p:cNvSpPr>
          <p:nvPr>
            <p:ph idx="1"/>
          </p:nvPr>
        </p:nvSpPr>
        <p:spPr>
          <a:xfrm>
            <a:off x="704850" y="1528550"/>
            <a:ext cx="15870238" cy="7156586"/>
          </a:xfrm>
        </p:spPr>
        <p:txBody>
          <a:bodyPr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706614" y="9019514"/>
            <a:ext cx="5868474" cy="436742"/>
          </a:xfrm>
        </p:spPr>
        <p:txBody>
          <a:bodyPr/>
          <a:lstStyle>
            <a:lvl1pPr>
              <a:defRPr>
                <a:solidFill>
                  <a:schemeClr val="bg1"/>
                </a:solidFill>
              </a:defRPr>
            </a:lvl1pPr>
          </a:lstStyle>
          <a:p>
            <a:fld id="{0BA63F9A-B1EE-4CC4-82E4-7D02A9BB06B1}" type="datetime1">
              <a:rPr lang="en-CA" smtClean="0"/>
              <a:pPr/>
              <a:t>2019-10-16</a:t>
            </a:fld>
            <a:endParaRPr lang="en-CA" dirty="0"/>
          </a:p>
        </p:txBody>
      </p:sp>
      <p:sp>
        <p:nvSpPr>
          <p:cNvPr id="5" name="Footer Placeholder 4"/>
          <p:cNvSpPr>
            <a:spLocks noGrp="1"/>
          </p:cNvSpPr>
          <p:nvPr>
            <p:ph type="ftr" sz="quarter" idx="11"/>
          </p:nvPr>
        </p:nvSpPr>
        <p:spPr>
          <a:xfrm>
            <a:off x="2114550" y="9019515"/>
            <a:ext cx="8360017" cy="436742"/>
          </a:xfrm>
        </p:spPr>
        <p:txBody>
          <a:bodyPr/>
          <a:lstStyle>
            <a:lvl1pPr>
              <a:defRPr>
                <a:solidFill>
                  <a:schemeClr val="bg1"/>
                </a:solidFill>
              </a:defRPr>
            </a:lvl1pPr>
          </a:lstStyle>
          <a:p>
            <a:r>
              <a:rPr lang="en-US" dirty="0"/>
              <a:t>Trusted Digital Web - Hyperonomy Digital Identity Lab - Parallelspace Corporation</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2AF3DC-8433-456D-A958-E3E3D5C3F6D2}" type="datetime1">
              <a:rPr lang="en-CA" smtClean="0"/>
              <a:t>2019-10-16</a:t>
            </a:fld>
            <a:endParaRPr lang="en-CA" dirty="0"/>
          </a:p>
        </p:txBody>
      </p:sp>
      <p:sp>
        <p:nvSpPr>
          <p:cNvPr id="5" name="Footer Placeholder 4"/>
          <p:cNvSpPr>
            <a:spLocks noGrp="1"/>
          </p:cNvSpPr>
          <p:nvPr>
            <p:ph type="ftr" sz="quarter" idx="11"/>
          </p:nvPr>
        </p:nvSpPr>
        <p:spPr/>
        <p:txBody>
          <a:bodyPr/>
          <a:lstStyle/>
          <a:p>
            <a:r>
              <a:rPr lang="en-US" dirty="0"/>
              <a:t>Trusted Digital Web - Hyperonomy Digital Identity Lab - Parallelspace Corporation</a:t>
            </a:r>
            <a:endParaRPr lang="en-CA" dirty="0"/>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CE130F-F179-4A69-944F-28F8E685AD25}" type="datetime1">
              <a:rPr lang="en-CA" smtClean="0"/>
              <a:t>2019-10-16</a:t>
            </a:fld>
            <a:endParaRPr lang="en-CA" dirty="0"/>
          </a:p>
        </p:txBody>
      </p:sp>
      <p:sp>
        <p:nvSpPr>
          <p:cNvPr id="6" name="Footer Placeholder 5"/>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2583C8-1DF8-4245-A07A-4755AD6E4B48}" type="datetime1">
              <a:rPr lang="en-CA" smtClean="0"/>
              <a:t>2019-10-16</a:t>
            </a:fld>
            <a:endParaRPr lang="en-CA" dirty="0"/>
          </a:p>
        </p:txBody>
      </p:sp>
      <p:sp>
        <p:nvSpPr>
          <p:cNvPr id="8" name="Footer Placeholder 7"/>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p:spPr>
        <p:txBody>
          <a:bodyPr/>
          <a:lstStyle>
            <a:lvl1pPr>
              <a:defRPr>
                <a:solidFill>
                  <a:schemeClr val="bg1"/>
                </a:solidFill>
              </a:defRPr>
            </a:lvl1pPr>
          </a:lstStyle>
          <a:p>
            <a:fld id="{2C0154C3-8EB9-49B6-A415-51037853ABD5}" type="datetime1">
              <a:rPr lang="en-CA" smtClean="0"/>
              <a:t>2019-10-16</a:t>
            </a:fld>
            <a:endParaRPr lang="en-CA" dirty="0"/>
          </a:p>
        </p:txBody>
      </p:sp>
      <p:sp>
        <p:nvSpPr>
          <p:cNvPr id="4" name="Footer Placeholder 3"/>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Trusted Digital Web - Hyperonomy Digital Identity Lab - Parallelspace Corporation</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p:txBody>
          <a:bodyPr/>
          <a:lstStyle/>
          <a:p>
            <a:fld id="{3939F02F-D285-4869-A177-106AF978F8AA}" type="datetime1">
              <a:rPr lang="en-CA" smtClean="0"/>
              <a:t>2019-10-16</a:t>
            </a:fld>
            <a:endParaRPr lang="en-CA" dirty="0"/>
          </a:p>
        </p:txBody>
      </p:sp>
      <p:sp>
        <p:nvSpPr>
          <p:cNvPr id="6" name="Footer Placeholder 5"/>
          <p:cNvSpPr>
            <a:spLocks noGrp="1"/>
          </p:cNvSpPr>
          <p:nvPr>
            <p:ph type="ftr" sz="quarter" idx="11"/>
          </p:nvPr>
        </p:nvSpPr>
        <p:spPr/>
        <p:txBody>
          <a:bodyPr/>
          <a:lstStyle/>
          <a:p>
            <a:r>
              <a:rPr lang="en-US" dirty="0"/>
              <a:t>Trusted Digital Web - Hyperonomy Digital Identity Lab - Parallelspace Corporation</a:t>
            </a:r>
            <a:endParaRPr lang="en-CA" dirty="0"/>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p:spPr>
        <p:txBody>
          <a:bodyPr/>
          <a:lstStyle>
            <a:lvl1pPr algn="l">
              <a:defRPr/>
            </a:lvl1pPr>
          </a:lstStyle>
          <a:p>
            <a:fld id="{FE77C0AE-B8BC-4C51-9DF3-B9F948201242}" type="datetime1">
              <a:rPr lang="en-CA" smtClean="0"/>
              <a:t>2019-10-16</a:t>
            </a:fld>
            <a:endParaRPr lang="en-CA" dirty="0"/>
          </a:p>
        </p:txBody>
      </p:sp>
      <p:sp>
        <p:nvSpPr>
          <p:cNvPr id="6" name="Footer Placeholder 5"/>
          <p:cNvSpPr>
            <a:spLocks noGrp="1"/>
          </p:cNvSpPr>
          <p:nvPr>
            <p:ph type="ftr" sz="quarter" idx="11"/>
          </p:nvPr>
        </p:nvSpPr>
        <p:spPr>
          <a:xfrm>
            <a:off x="2051400" y="451629"/>
            <a:ext cx="7853363" cy="454875"/>
          </a:xfrm>
        </p:spPr>
        <p:txBody>
          <a:bodyPr/>
          <a:lstStyle/>
          <a:p>
            <a:r>
              <a:rPr lang="en-US" dirty="0"/>
              <a:t>Trusted Digital Web - Hyperonomy Digital Identity Lab - Parallelspace Corporation</a:t>
            </a:r>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706614" y="468255"/>
            <a:ext cx="4961626" cy="438249"/>
          </a:xfrm>
          <a:prstGeom prst="rect">
            <a:avLst/>
          </a:prstGeom>
        </p:spPr>
        <p:txBody>
          <a:bodyPr vert="horz" lIns="91440" tIns="45720" rIns="91440" bIns="45720" rtlCol="0" anchor="ctr"/>
          <a:lstStyle>
            <a:lvl1pPr algn="r">
              <a:defRPr sz="1417">
                <a:solidFill>
                  <a:schemeClr val="tx1">
                    <a:tint val="75000"/>
                  </a:schemeClr>
                </a:solidFill>
              </a:defRPr>
            </a:lvl1pPr>
          </a:lstStyle>
          <a:p>
            <a:fld id="{5C4A1CD3-E264-4CE0-9EAE-56B619A18422}" type="datetime1">
              <a:rPr lang="en-CA" smtClean="0"/>
              <a:t>2019-10-16</a:t>
            </a:fld>
            <a:endParaRPr lang="en-CA" dirty="0"/>
          </a:p>
        </p:txBody>
      </p:sp>
      <p:sp>
        <p:nvSpPr>
          <p:cNvPr id="5" name="Footer Placeholder 4"/>
          <p:cNvSpPr>
            <a:spLocks noGrp="1"/>
          </p:cNvSpPr>
          <p:nvPr>
            <p:ph type="ftr" sz="quarter" idx="3"/>
          </p:nvPr>
        </p:nvSpPr>
        <p:spPr>
          <a:xfrm>
            <a:off x="2057349" y="466748"/>
            <a:ext cx="8417218" cy="438249"/>
          </a:xfrm>
          <a:prstGeom prst="rect">
            <a:avLst/>
          </a:prstGeom>
        </p:spPr>
        <p:txBody>
          <a:bodyPr vert="horz" lIns="91440" tIns="45720" rIns="91440" bIns="45720" rtlCol="0" anchor="ctr"/>
          <a:lstStyle>
            <a:lvl1pPr algn="l">
              <a:defRPr sz="1417">
                <a:solidFill>
                  <a:schemeClr val="tx1">
                    <a:tint val="75000"/>
                  </a:schemeClr>
                </a:solidFill>
              </a:defRPr>
            </a:lvl1pPr>
          </a:lstStyle>
          <a:p>
            <a:r>
              <a:rPr lang="en-US" dirty="0"/>
              <a:t>Trusted Digital Web - Hyperonomy Digital Identity Lab - Parallelspace Corporation</a:t>
            </a:r>
            <a:endParaRPr lang="en-CA" dirty="0"/>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p:txStyles>
    <p:titleStyle>
      <a:lvl1pPr algn="l" defTabSz="1295979" rtl="0" eaLnBrk="1" latinLnBrk="0" hangingPunct="1">
        <a:lnSpc>
          <a:spcPct val="90000"/>
        </a:lnSpc>
        <a:spcBef>
          <a:spcPct val="0"/>
        </a:spcBef>
        <a:buNone/>
        <a:defRPr sz="4535" b="0" i="0" kern="1200" cap="all">
          <a:solidFill>
            <a:srgbClr val="1D326D"/>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3200" kern="1200">
          <a:solidFill>
            <a:srgbClr val="1D326D"/>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800" kern="1200" cap="none" baseline="0">
          <a:solidFill>
            <a:srgbClr val="1D326D"/>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400" kern="1200">
          <a:solidFill>
            <a:srgbClr val="1D326D"/>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000" kern="1200" cap="none" baseline="0">
          <a:solidFill>
            <a:srgbClr val="1D326D"/>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800" kern="1200">
          <a:solidFill>
            <a:srgbClr val="1D326D"/>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Trust_(social_scienc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lexico.com/en/definition/distrus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hyperlink" Target="https://www.pexels.com/photo/bitcoins-and-u-s-dollar-bills-730547/" TargetMode="External"/><Relationship Id="rId5" Type="http://schemas.openxmlformats.org/officeDocument/2006/relationships/image" Target="../media/image18.jpe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www.pexels.com/photo/bitcoins-and-u-s-dollar-bills-730547/"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mailto:mwherman@Parallelspace.net"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529389"/>
            <a:ext cx="16173450" cy="4330742"/>
          </a:xfrm>
        </p:spPr>
        <p:txBody>
          <a:bodyPr>
            <a:normAutofit/>
          </a:bodyPr>
          <a:lstStyle/>
          <a:p>
            <a:r>
              <a:rPr lang="en-CA" sz="6600" b="1" dirty="0">
                <a:solidFill>
                  <a:srgbClr val="1D326D"/>
                </a:solidFill>
              </a:rPr>
              <a:t>TRUSTED DIGITAL WEB</a:t>
            </a:r>
            <a:br>
              <a:rPr lang="en-CA" sz="6600" dirty="0">
                <a:solidFill>
                  <a:srgbClr val="1D326D"/>
                </a:solidFill>
              </a:rPr>
            </a:br>
            <a:r>
              <a:rPr lang="en-CA" sz="6600" dirty="0">
                <a:solidFill>
                  <a:srgbClr val="1D326D"/>
                </a:solidFill>
              </a:rPr>
              <a:t>The Future of the Internet</a:t>
            </a:r>
            <a:br>
              <a:rPr lang="en-CA" sz="6600" dirty="0">
                <a:solidFill>
                  <a:srgbClr val="1D326D"/>
                </a:solidFill>
              </a:rPr>
            </a:br>
            <a:r>
              <a:rPr lang="en-CA" sz="6600" dirty="0">
                <a:solidFill>
                  <a:srgbClr val="1D326D"/>
                </a:solidFill>
              </a:rPr>
              <a:t>and the World Wide Web</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3072208"/>
          </a:xfrm>
        </p:spPr>
        <p:txBody>
          <a:bodyPr>
            <a:normAutofit/>
          </a:bodyPr>
          <a:lstStyle/>
          <a:p>
            <a:r>
              <a:rPr lang="en-US" dirty="0"/>
              <a:t>Michael Herman</a:t>
            </a:r>
            <a:br>
              <a:rPr lang="en-US" dirty="0"/>
            </a:br>
            <a:r>
              <a:rPr lang="en-US" dirty="0"/>
              <a:t>Hyperonomy Digital Identity Lab</a:t>
            </a:r>
            <a:br>
              <a:rPr lang="en-US" dirty="0"/>
            </a:br>
            <a:r>
              <a:rPr lang="en-US" dirty="0"/>
              <a:t>Parallelspace Corporation</a:t>
            </a:r>
            <a:br>
              <a:rPr lang="en-US" dirty="0"/>
            </a:br>
            <a:r>
              <a:rPr lang="en-US" dirty="0"/>
              <a:t>Alberta, CANADA</a:t>
            </a:r>
          </a:p>
        </p:txBody>
      </p:sp>
      <p:sp>
        <p:nvSpPr>
          <p:cNvPr id="6" name="Date Placeholder 2">
            <a:extLst>
              <a:ext uri="{FF2B5EF4-FFF2-40B4-BE49-F238E27FC236}">
                <a16:creationId xmlns:a16="http://schemas.microsoft.com/office/drawing/2014/main" id="{6CCA8C80-6A30-46C7-A5E0-F21EF4618D2E}"/>
              </a:ext>
            </a:extLst>
          </p:cNvPr>
          <p:cNvSpPr>
            <a:spLocks noGrp="1"/>
          </p:cNvSpPr>
          <p:nvPr>
            <p:ph type="dt" sz="half" idx="10"/>
          </p:nvPr>
        </p:nvSpPr>
        <p:spPr>
          <a:xfrm>
            <a:off x="10706614" y="9018020"/>
            <a:ext cx="5868474" cy="436742"/>
          </a:xfrm>
        </p:spPr>
        <p:txBody>
          <a:bodyPr/>
          <a:lstStyle/>
          <a:p>
            <a:fld id="{E35A9342-8D2C-4F03-BE33-2A71AE2A9EC4}" type="datetime1">
              <a:rPr lang="en-CA" smtClean="0">
                <a:solidFill>
                  <a:schemeClr val="bg1"/>
                </a:solidFill>
              </a:rPr>
              <a:t>2019-10-16</a:t>
            </a:fld>
            <a:endParaRPr lang="en-CA" dirty="0">
              <a:solidFill>
                <a:schemeClr val="bg1"/>
              </a:solidFill>
            </a:endParaRPr>
          </a:p>
        </p:txBody>
      </p:sp>
      <p:sp>
        <p:nvSpPr>
          <p:cNvPr id="7" name="Footer Placeholder 3">
            <a:extLst>
              <a:ext uri="{FF2B5EF4-FFF2-40B4-BE49-F238E27FC236}">
                <a16:creationId xmlns:a16="http://schemas.microsoft.com/office/drawing/2014/main" id="{69C4CFDD-A807-4301-8842-8BF498A4ABE7}"/>
              </a:ext>
            </a:extLst>
          </p:cNvPr>
          <p:cNvSpPr>
            <a:spLocks noGrp="1"/>
          </p:cNvSpPr>
          <p:nvPr>
            <p:ph type="ftr" sz="quarter" idx="11"/>
          </p:nvPr>
        </p:nvSpPr>
        <p:spPr>
          <a:xfrm>
            <a:off x="2057349" y="9019515"/>
            <a:ext cx="8233240" cy="435247"/>
          </a:xfrm>
        </p:spPr>
        <p:txBody>
          <a:bodyPr/>
          <a:lstStyle/>
          <a:p>
            <a:r>
              <a:rPr lang="en-US" dirty="0">
                <a:solidFill>
                  <a:schemeClr val="bg1"/>
                </a:solidFill>
              </a:rPr>
              <a:t>Trusted Digital Web - Hyperonomy Digital Identity Lab - Parallelspace Corporation</a:t>
            </a:r>
            <a:endParaRPr lang="en-CA" dirty="0">
              <a:solidFill>
                <a:schemeClr val="bg1"/>
              </a:solidFill>
            </a:endParaRPr>
          </a:p>
        </p:txBody>
      </p:sp>
      <p:grpSp>
        <p:nvGrpSpPr>
          <p:cNvPr id="8" name="Group 7">
            <a:extLst>
              <a:ext uri="{FF2B5EF4-FFF2-40B4-BE49-F238E27FC236}">
                <a16:creationId xmlns:a16="http://schemas.microsoft.com/office/drawing/2014/main" id="{98498B45-2759-4DD0-8436-35CB12CD67AD}"/>
              </a:ext>
            </a:extLst>
          </p:cNvPr>
          <p:cNvGrpSpPr/>
          <p:nvPr/>
        </p:nvGrpSpPr>
        <p:grpSpPr>
          <a:xfrm>
            <a:off x="12737831" y="353431"/>
            <a:ext cx="4018825" cy="2059700"/>
            <a:chOff x="7566261" y="539191"/>
            <a:chExt cx="2835514" cy="1453238"/>
          </a:xfrm>
        </p:grpSpPr>
        <p:pic>
          <p:nvPicPr>
            <p:cNvPr id="9" name="Picture 8">
              <a:extLst>
                <a:ext uri="{FF2B5EF4-FFF2-40B4-BE49-F238E27FC236}">
                  <a16:creationId xmlns:a16="http://schemas.microsoft.com/office/drawing/2014/main" id="{95E6CEE1-6CBF-4525-8B80-8B8991D3C981}"/>
                </a:ext>
              </a:extLst>
            </p:cNvPr>
            <p:cNvPicPr>
              <a:picLocks noChangeAspect="1"/>
            </p:cNvPicPr>
            <p:nvPr/>
          </p:nvPicPr>
          <p:blipFill>
            <a:blip r:embed="rId2"/>
            <a:stretch>
              <a:fillRect/>
            </a:stretch>
          </p:blipFill>
          <p:spPr>
            <a:xfrm>
              <a:off x="7566261" y="558441"/>
              <a:ext cx="1433988" cy="1433988"/>
            </a:xfrm>
            <a:prstGeom prst="rect">
              <a:avLst/>
            </a:prstGeom>
          </p:spPr>
        </p:pic>
        <p:sp>
          <p:nvSpPr>
            <p:cNvPr id="10" name="TextBox 9">
              <a:extLst>
                <a:ext uri="{FF2B5EF4-FFF2-40B4-BE49-F238E27FC236}">
                  <a16:creationId xmlns:a16="http://schemas.microsoft.com/office/drawing/2014/main" id="{1C7D1FA0-2546-4379-8787-891F2F91987B}"/>
                </a:ext>
              </a:extLst>
            </p:cNvPr>
            <p:cNvSpPr txBox="1"/>
            <p:nvPr/>
          </p:nvSpPr>
          <p:spPr>
            <a:xfrm>
              <a:off x="9067000" y="539191"/>
              <a:ext cx="1334775" cy="1450184"/>
            </a:xfrm>
            <a:prstGeom prst="rect">
              <a:avLst/>
            </a:prstGeom>
            <a:noFill/>
          </p:spPr>
          <p:txBody>
            <a:bodyPr wrap="none" rtlCol="0">
              <a:spAutoFit/>
            </a:bodyPr>
            <a:lstStyle/>
            <a:p>
              <a:r>
                <a:rPr lang="en-CA" sz="4252" dirty="0">
                  <a:latin typeface="Koblenz Serial" panose="02000000000000000000" pitchFamily="50" charset="0"/>
                </a:rPr>
                <a:t>Trusted</a:t>
              </a:r>
            </a:p>
            <a:p>
              <a:r>
                <a:rPr lang="en-CA" sz="4252" dirty="0">
                  <a:latin typeface="Koblenz Serial" panose="02000000000000000000" pitchFamily="50" charset="0"/>
                </a:rPr>
                <a:t>Digital</a:t>
              </a:r>
            </a:p>
            <a:p>
              <a:r>
                <a:rPr lang="en-CA" sz="4252" dirty="0">
                  <a:latin typeface="Koblenz Serial" panose="02000000000000000000" pitchFamily="50" charset="0"/>
                </a:rPr>
                <a:t>Web</a:t>
              </a:r>
            </a:p>
          </p:txBody>
        </p:sp>
      </p:gr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2ACB-7A14-459D-85DC-E3FB52EDE8D8}"/>
              </a:ext>
            </a:extLst>
          </p:cNvPr>
          <p:cNvSpPr>
            <a:spLocks noGrp="1"/>
          </p:cNvSpPr>
          <p:nvPr>
            <p:ph type="title"/>
          </p:nvPr>
        </p:nvSpPr>
        <p:spPr/>
        <p:txBody>
          <a:bodyPr/>
          <a:lstStyle/>
          <a:p>
            <a:r>
              <a:rPr lang="en-CA" dirty="0"/>
              <a:t>What is trust?</a:t>
            </a:r>
          </a:p>
        </p:txBody>
      </p:sp>
      <p:sp>
        <p:nvSpPr>
          <p:cNvPr id="3" name="Content Placeholder 2">
            <a:extLst>
              <a:ext uri="{FF2B5EF4-FFF2-40B4-BE49-F238E27FC236}">
                <a16:creationId xmlns:a16="http://schemas.microsoft.com/office/drawing/2014/main" id="{49B74DD7-6A4A-4EC4-8176-0DC170865A6E}"/>
              </a:ext>
            </a:extLst>
          </p:cNvPr>
          <p:cNvSpPr>
            <a:spLocks noGrp="1"/>
          </p:cNvSpPr>
          <p:nvPr>
            <p:ph idx="1"/>
          </p:nvPr>
        </p:nvSpPr>
        <p:spPr/>
        <p:txBody>
          <a:bodyPr/>
          <a:lstStyle/>
          <a:p>
            <a:r>
              <a:rPr lang="en-US" dirty="0"/>
              <a:t>Definitions of trust typically refer to a situation characterized by the following aspects: </a:t>
            </a:r>
          </a:p>
          <a:p>
            <a:pPr lvl="1"/>
            <a:r>
              <a:rPr lang="en-US" dirty="0"/>
              <a:t>one party (trustor) is willing to rely on the actions of another party (trustee); the situation is directed to the future. </a:t>
            </a:r>
          </a:p>
          <a:p>
            <a:r>
              <a:rPr lang="en-US" dirty="0"/>
              <a:t>In addition, the trustor (voluntarily or forcedly) abandons control over the actions performed by the trustee.  As a consequence, the trustor is uncertain about the outcome of the other's actions; they can only develop and evaluate expectations. </a:t>
            </a:r>
          </a:p>
          <a:p>
            <a:r>
              <a:rPr lang="en-US" dirty="0"/>
              <a:t>The uncertainty involves the risk of failure or harm to the trustor if the trustee will not behave as desired. </a:t>
            </a:r>
          </a:p>
          <a:p>
            <a:pPr marL="0" indent="0">
              <a:buNone/>
            </a:pPr>
            <a:r>
              <a:rPr lang="en-US" dirty="0"/>
              <a:t>Wikipedia: </a:t>
            </a:r>
            <a:r>
              <a:rPr lang="en-US" u="sng" dirty="0">
                <a:hlinkClick r:id="rId2"/>
              </a:rPr>
              <a:t>https://en.wikipedia.org/wiki/Trust_(social_science)</a:t>
            </a:r>
            <a:endParaRPr lang="en-CA" dirty="0"/>
          </a:p>
          <a:p>
            <a:endParaRPr lang="en-US" dirty="0"/>
          </a:p>
          <a:p>
            <a:endParaRPr lang="en-CA" dirty="0"/>
          </a:p>
        </p:txBody>
      </p:sp>
      <p:sp>
        <p:nvSpPr>
          <p:cNvPr id="4" name="Date Placeholder 3">
            <a:extLst>
              <a:ext uri="{FF2B5EF4-FFF2-40B4-BE49-F238E27FC236}">
                <a16:creationId xmlns:a16="http://schemas.microsoft.com/office/drawing/2014/main" id="{F3585195-96D4-47A5-92EF-93C75DCFC339}"/>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5" name="Footer Placeholder 4">
            <a:extLst>
              <a:ext uri="{FF2B5EF4-FFF2-40B4-BE49-F238E27FC236}">
                <a16:creationId xmlns:a16="http://schemas.microsoft.com/office/drawing/2014/main" id="{F9A3E740-030D-4ED0-8983-81EA35EA3F76}"/>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AD32A8D0-1286-4574-8679-B6988E02F58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306992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AA3C-204A-4369-A4E4-53C33DCB8F22}"/>
              </a:ext>
            </a:extLst>
          </p:cNvPr>
          <p:cNvSpPr>
            <a:spLocks noGrp="1"/>
          </p:cNvSpPr>
          <p:nvPr>
            <p:ph type="title"/>
          </p:nvPr>
        </p:nvSpPr>
        <p:spPr/>
        <p:txBody>
          <a:bodyPr/>
          <a:lstStyle/>
          <a:p>
            <a:r>
              <a:rPr lang="en-CA" dirty="0"/>
              <a:t>What is Distrust?</a:t>
            </a:r>
          </a:p>
        </p:txBody>
      </p:sp>
      <p:sp>
        <p:nvSpPr>
          <p:cNvPr id="3" name="Content Placeholder 2">
            <a:extLst>
              <a:ext uri="{FF2B5EF4-FFF2-40B4-BE49-F238E27FC236}">
                <a16:creationId xmlns:a16="http://schemas.microsoft.com/office/drawing/2014/main" id="{4E5C1408-0E2F-4E1C-BF4C-D537834328AB}"/>
              </a:ext>
            </a:extLst>
          </p:cNvPr>
          <p:cNvSpPr>
            <a:spLocks noGrp="1"/>
          </p:cNvSpPr>
          <p:nvPr>
            <p:ph idx="1"/>
          </p:nvPr>
        </p:nvSpPr>
        <p:spPr>
          <a:xfrm>
            <a:off x="704850" y="1224643"/>
            <a:ext cx="16391164" cy="8495619"/>
          </a:xfrm>
        </p:spPr>
        <p:txBody>
          <a:bodyPr>
            <a:normAutofit/>
          </a:bodyPr>
          <a:lstStyle/>
          <a:p>
            <a:pPr marL="0" indent="0">
              <a:buNone/>
            </a:pPr>
            <a:r>
              <a:rPr lang="en-US" i="1" dirty="0"/>
              <a:t>Noun</a:t>
            </a:r>
            <a:endParaRPr lang="en-CA" i="1" dirty="0"/>
          </a:p>
          <a:p>
            <a:pPr lvl="0"/>
            <a:r>
              <a:rPr lang="en-US" i="1" dirty="0"/>
              <a:t>the feeling that someone or something cannot be relied upon.</a:t>
            </a:r>
            <a:endParaRPr lang="en-CA" i="1" dirty="0"/>
          </a:p>
          <a:p>
            <a:pPr lvl="0"/>
            <a:r>
              <a:rPr lang="en-US" i="1" dirty="0"/>
              <a:t>synonyms: mistrust, suspicion, wariness, chariness, lack of trust, lack of confidence, lack of faith; skepticism, doubt, doubtfulness, dubiety, cynicism; misgivings, questioning, qualms; disbelief, unbelief, incredulity, incredulousness, discredit; informalleeriness</a:t>
            </a:r>
            <a:endParaRPr lang="en-CA" i="1" dirty="0"/>
          </a:p>
          <a:p>
            <a:pPr marL="0" lvl="0" indent="0">
              <a:buNone/>
            </a:pPr>
            <a:r>
              <a:rPr lang="en-US" i="1" dirty="0"/>
              <a:t>Verb</a:t>
            </a:r>
            <a:endParaRPr lang="en-CA" i="1" dirty="0"/>
          </a:p>
          <a:p>
            <a:pPr lvl="0"/>
            <a:r>
              <a:rPr lang="en-US" i="1" dirty="0"/>
              <a:t>doubt the honesty or reliability of; regard with suspicion.</a:t>
            </a:r>
            <a:endParaRPr lang="en-CA" i="1" dirty="0"/>
          </a:p>
          <a:p>
            <a:pPr lvl="0"/>
            <a:r>
              <a:rPr lang="en-US" i="1" dirty="0"/>
              <a:t>synonyms: mistrust, be suspicious of, be wary/chary of, regard with suspicion, suspect, look askance at, have no confidence/faith in; be skeptical of, have doubts about, doubt, be unsure of/about, be unconvinced about, take with a pinch/grain of salt; have misgivings about, wonder about, question; </a:t>
            </a:r>
            <a:endParaRPr lang="en-CA" i="1" dirty="0"/>
          </a:p>
          <a:p>
            <a:pPr marL="0" indent="0">
              <a:buNone/>
            </a:pPr>
            <a:r>
              <a:rPr lang="en-US" dirty="0"/>
              <a:t>Lexico.com: </a:t>
            </a:r>
            <a:r>
              <a:rPr lang="en-US" u="sng" dirty="0">
                <a:hlinkClick r:id="rId2"/>
              </a:rPr>
              <a:t>https://www.lexico.com/en/definition/distrust</a:t>
            </a:r>
            <a:endParaRPr lang="en-CA" dirty="0"/>
          </a:p>
        </p:txBody>
      </p:sp>
      <p:sp>
        <p:nvSpPr>
          <p:cNvPr id="4" name="Date Placeholder 3">
            <a:extLst>
              <a:ext uri="{FF2B5EF4-FFF2-40B4-BE49-F238E27FC236}">
                <a16:creationId xmlns:a16="http://schemas.microsoft.com/office/drawing/2014/main" id="{8577066A-8DC1-49BB-B124-C0CA8648F050}"/>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5" name="Footer Placeholder 4">
            <a:extLst>
              <a:ext uri="{FF2B5EF4-FFF2-40B4-BE49-F238E27FC236}">
                <a16:creationId xmlns:a16="http://schemas.microsoft.com/office/drawing/2014/main" id="{AA81AA1C-59AA-4AB1-BE8B-4962529931E3}"/>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5E8AC546-14DB-4A1B-B332-03F70212DFBB}"/>
              </a:ext>
            </a:extLst>
          </p:cNvPr>
          <p:cNvSpPr>
            <a:spLocks noGrp="1"/>
          </p:cNvSpPr>
          <p:nvPr>
            <p:ph type="sldNum" sz="quarter" idx="12"/>
          </p:nvPr>
        </p:nvSpPr>
        <p:spPr/>
        <p:txBody>
          <a:bodyPr/>
          <a:lstStyle/>
          <a:p>
            <a:pPr algn="l"/>
            <a:fld id="{0B5C67D1-9F66-4BC1-9BEC-73C07D7C9B6B}" type="slidenum">
              <a:rPr lang="en-US" smtClean="0"/>
              <a:pPr algn="l"/>
              <a:t>11</a:t>
            </a:fld>
            <a:endParaRPr lang="en-US" dirty="0"/>
          </a:p>
        </p:txBody>
      </p:sp>
    </p:spTree>
    <p:extLst>
      <p:ext uri="{BB962C8B-B14F-4D97-AF65-F5344CB8AC3E}">
        <p14:creationId xmlns:p14="http://schemas.microsoft.com/office/powerpoint/2010/main" val="1783580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4E3D-0CCC-489B-9598-2FA3F2F16864}"/>
              </a:ext>
            </a:extLst>
          </p:cNvPr>
          <p:cNvSpPr>
            <a:spLocks noGrp="1"/>
          </p:cNvSpPr>
          <p:nvPr>
            <p:ph type="title"/>
          </p:nvPr>
        </p:nvSpPr>
        <p:spPr>
          <a:xfrm>
            <a:off x="704850" y="549745"/>
            <a:ext cx="15870238" cy="1487145"/>
          </a:xfrm>
        </p:spPr>
        <p:txBody>
          <a:bodyPr/>
          <a:lstStyle/>
          <a:p>
            <a:r>
              <a:rPr lang="en-CA" dirty="0"/>
              <a:t>The “Thing” Problem</a:t>
            </a:r>
          </a:p>
        </p:txBody>
      </p:sp>
      <p:sp>
        <p:nvSpPr>
          <p:cNvPr id="3" name="Content Placeholder 2">
            <a:extLst>
              <a:ext uri="{FF2B5EF4-FFF2-40B4-BE49-F238E27FC236}">
                <a16:creationId xmlns:a16="http://schemas.microsoft.com/office/drawing/2014/main" id="{87527362-4717-434D-953E-2C7D51D4D14E}"/>
              </a:ext>
            </a:extLst>
          </p:cNvPr>
          <p:cNvSpPr>
            <a:spLocks noGrp="1"/>
          </p:cNvSpPr>
          <p:nvPr>
            <p:ph idx="1"/>
          </p:nvPr>
        </p:nvSpPr>
        <p:spPr>
          <a:xfrm>
            <a:off x="704850" y="1528550"/>
            <a:ext cx="16575088" cy="7156586"/>
          </a:xfrm>
        </p:spPr>
        <p:txBody>
          <a:bodyPr/>
          <a:lstStyle/>
          <a:p>
            <a:r>
              <a:rPr lang="en-CA" dirty="0"/>
              <a:t>DID-SPEC: Focus limited to people and organizations and verifiable identities</a:t>
            </a:r>
          </a:p>
          <a:p>
            <a:r>
              <a:rPr lang="en-CA" dirty="0"/>
              <a:t>“Things” were mentioned but otherwise missing from the specification; esp. Business Documents</a:t>
            </a:r>
          </a:p>
        </p:txBody>
      </p:sp>
      <p:sp>
        <p:nvSpPr>
          <p:cNvPr id="4" name="Date Placeholder 3">
            <a:extLst>
              <a:ext uri="{FF2B5EF4-FFF2-40B4-BE49-F238E27FC236}">
                <a16:creationId xmlns:a16="http://schemas.microsoft.com/office/drawing/2014/main" id="{72173522-36F1-457C-AAF7-896D089894FE}"/>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6" name="Slide Number Placeholder 5">
            <a:extLst>
              <a:ext uri="{FF2B5EF4-FFF2-40B4-BE49-F238E27FC236}">
                <a16:creationId xmlns:a16="http://schemas.microsoft.com/office/drawing/2014/main" id="{DF832DCF-3168-4AEE-A83F-266CBD49103D}"/>
              </a:ext>
            </a:extLst>
          </p:cNvPr>
          <p:cNvSpPr>
            <a:spLocks noGrp="1"/>
          </p:cNvSpPr>
          <p:nvPr>
            <p:ph type="sldNum" sz="quarter" idx="12"/>
          </p:nvPr>
        </p:nvSpPr>
        <p:spPr/>
        <p:txBody>
          <a:bodyPr/>
          <a:lstStyle/>
          <a:p>
            <a:pPr algn="l"/>
            <a:fld id="{0B5C67D1-9F66-4BC1-9BEC-73C07D7C9B6B}" type="slidenum">
              <a:rPr lang="en-US" smtClean="0"/>
              <a:pPr algn="l"/>
              <a:t>12</a:t>
            </a:fld>
            <a:endParaRPr lang="en-US" dirty="0"/>
          </a:p>
        </p:txBody>
      </p:sp>
      <p:pic>
        <p:nvPicPr>
          <p:cNvPr id="7" name="Picture 6">
            <a:extLst>
              <a:ext uri="{FF2B5EF4-FFF2-40B4-BE49-F238E27FC236}">
                <a16:creationId xmlns:a16="http://schemas.microsoft.com/office/drawing/2014/main" id="{EA2FEA78-FE70-4156-9AF5-48D39F171C70}"/>
              </a:ext>
            </a:extLst>
          </p:cNvPr>
          <p:cNvPicPr>
            <a:picLocks noChangeAspect="1"/>
          </p:cNvPicPr>
          <p:nvPr/>
        </p:nvPicPr>
        <p:blipFill>
          <a:blip r:embed="rId2"/>
          <a:stretch>
            <a:fillRect/>
          </a:stretch>
        </p:blipFill>
        <p:spPr>
          <a:xfrm>
            <a:off x="2623722" y="3015695"/>
            <a:ext cx="12032494" cy="6480000"/>
          </a:xfrm>
          <a:prstGeom prst="rect">
            <a:avLst/>
          </a:prstGeom>
        </p:spPr>
      </p:pic>
    </p:spTree>
    <p:extLst>
      <p:ext uri="{BB962C8B-B14F-4D97-AF65-F5344CB8AC3E}">
        <p14:creationId xmlns:p14="http://schemas.microsoft.com/office/powerpoint/2010/main" val="828227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4E3D-0CCC-489B-9598-2FA3F2F16864}"/>
              </a:ext>
            </a:extLst>
          </p:cNvPr>
          <p:cNvSpPr>
            <a:spLocks noGrp="1"/>
          </p:cNvSpPr>
          <p:nvPr>
            <p:ph type="title"/>
          </p:nvPr>
        </p:nvSpPr>
        <p:spPr>
          <a:xfrm>
            <a:off x="704850" y="549745"/>
            <a:ext cx="15870238" cy="1487145"/>
          </a:xfrm>
        </p:spPr>
        <p:txBody>
          <a:bodyPr/>
          <a:lstStyle/>
          <a:p>
            <a:r>
              <a:rPr lang="en-CA" dirty="0"/>
              <a:t>The “Thing” Problem</a:t>
            </a:r>
          </a:p>
        </p:txBody>
      </p:sp>
      <p:sp>
        <p:nvSpPr>
          <p:cNvPr id="3" name="Content Placeholder 2">
            <a:extLst>
              <a:ext uri="{FF2B5EF4-FFF2-40B4-BE49-F238E27FC236}">
                <a16:creationId xmlns:a16="http://schemas.microsoft.com/office/drawing/2014/main" id="{87527362-4717-434D-953E-2C7D51D4D14E}"/>
              </a:ext>
            </a:extLst>
          </p:cNvPr>
          <p:cNvSpPr>
            <a:spLocks noGrp="1"/>
          </p:cNvSpPr>
          <p:nvPr>
            <p:ph idx="1"/>
          </p:nvPr>
        </p:nvSpPr>
        <p:spPr/>
        <p:txBody>
          <a:bodyPr/>
          <a:lstStyle/>
          <a:p>
            <a:r>
              <a:rPr lang="en-CA" dirty="0"/>
              <a:t>Sovrin Governance Framework and Glossary: Same initial focus was people and organizations</a:t>
            </a:r>
          </a:p>
          <a:p>
            <a:r>
              <a:rPr lang="en-CA" dirty="0"/>
              <a:t>“Things” and “Thing Controllers” are now (almost) first-class citizens in the framework</a:t>
            </a:r>
          </a:p>
        </p:txBody>
      </p:sp>
      <p:sp>
        <p:nvSpPr>
          <p:cNvPr id="4" name="Date Placeholder 3">
            <a:extLst>
              <a:ext uri="{FF2B5EF4-FFF2-40B4-BE49-F238E27FC236}">
                <a16:creationId xmlns:a16="http://schemas.microsoft.com/office/drawing/2014/main" id="{72173522-36F1-457C-AAF7-896D089894FE}"/>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6" name="Slide Number Placeholder 5">
            <a:extLst>
              <a:ext uri="{FF2B5EF4-FFF2-40B4-BE49-F238E27FC236}">
                <a16:creationId xmlns:a16="http://schemas.microsoft.com/office/drawing/2014/main" id="{DF832DCF-3168-4AEE-A83F-266CBD49103D}"/>
              </a:ext>
            </a:extLst>
          </p:cNvPr>
          <p:cNvSpPr>
            <a:spLocks noGrp="1"/>
          </p:cNvSpPr>
          <p:nvPr>
            <p:ph type="sldNum" sz="quarter" idx="12"/>
          </p:nvPr>
        </p:nvSpPr>
        <p:spPr/>
        <p:txBody>
          <a:bodyPr/>
          <a:lstStyle/>
          <a:p>
            <a:pPr algn="l"/>
            <a:fld id="{0B5C67D1-9F66-4BC1-9BEC-73C07D7C9B6B}" type="slidenum">
              <a:rPr lang="en-US" smtClean="0"/>
              <a:pPr algn="l"/>
              <a:t>13</a:t>
            </a:fld>
            <a:endParaRPr lang="en-US" dirty="0"/>
          </a:p>
        </p:txBody>
      </p:sp>
      <p:pic>
        <p:nvPicPr>
          <p:cNvPr id="5" name="Picture 4">
            <a:extLst>
              <a:ext uri="{FF2B5EF4-FFF2-40B4-BE49-F238E27FC236}">
                <a16:creationId xmlns:a16="http://schemas.microsoft.com/office/drawing/2014/main" id="{617FE22C-FE16-4AC2-918F-66CA6CE716B3}"/>
              </a:ext>
            </a:extLst>
          </p:cNvPr>
          <p:cNvPicPr>
            <a:picLocks noChangeAspect="1"/>
          </p:cNvPicPr>
          <p:nvPr/>
        </p:nvPicPr>
        <p:blipFill>
          <a:blip r:embed="rId2"/>
          <a:stretch>
            <a:fillRect/>
          </a:stretch>
        </p:blipFill>
        <p:spPr>
          <a:xfrm>
            <a:off x="2628907" y="3015695"/>
            <a:ext cx="12032495" cy="6480000"/>
          </a:xfrm>
          <a:prstGeom prst="rect">
            <a:avLst/>
          </a:prstGeom>
        </p:spPr>
      </p:pic>
    </p:spTree>
    <p:extLst>
      <p:ext uri="{BB962C8B-B14F-4D97-AF65-F5344CB8AC3E}">
        <p14:creationId xmlns:p14="http://schemas.microsoft.com/office/powerpoint/2010/main" val="3889304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403B9-A363-4701-87AB-0508B6449151}"/>
              </a:ext>
            </a:extLst>
          </p:cNvPr>
          <p:cNvSpPr>
            <a:spLocks noGrp="1"/>
          </p:cNvSpPr>
          <p:nvPr>
            <p:ph type="title"/>
          </p:nvPr>
        </p:nvSpPr>
        <p:spPr/>
        <p:txBody>
          <a:bodyPr/>
          <a:lstStyle/>
          <a:p>
            <a:r>
              <a:rPr lang="en-CA" dirty="0"/>
              <a:t>Additional Context</a:t>
            </a:r>
          </a:p>
        </p:txBody>
      </p:sp>
      <p:sp>
        <p:nvSpPr>
          <p:cNvPr id="3" name="Text Placeholder 2">
            <a:extLst>
              <a:ext uri="{FF2B5EF4-FFF2-40B4-BE49-F238E27FC236}">
                <a16:creationId xmlns:a16="http://schemas.microsoft.com/office/drawing/2014/main" id="{E57D2199-0E9A-4AA5-B29F-12DBF338F3A0}"/>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A80D1268-E2BC-4DB9-8B3C-24E40A150E45}"/>
              </a:ext>
            </a:extLst>
          </p:cNvPr>
          <p:cNvSpPr>
            <a:spLocks noGrp="1"/>
          </p:cNvSpPr>
          <p:nvPr>
            <p:ph type="dt" sz="half" idx="10"/>
          </p:nvPr>
        </p:nvSpPr>
        <p:spPr/>
        <p:txBody>
          <a:bodyPr/>
          <a:lstStyle/>
          <a:p>
            <a:fld id="{252AF3DC-8433-456D-A958-E3E3D5C3F6D2}" type="datetime1">
              <a:rPr lang="en-CA" smtClean="0"/>
              <a:t>2019-10-16</a:t>
            </a:fld>
            <a:endParaRPr lang="en-CA" dirty="0"/>
          </a:p>
        </p:txBody>
      </p:sp>
      <p:sp>
        <p:nvSpPr>
          <p:cNvPr id="5" name="Footer Placeholder 4">
            <a:extLst>
              <a:ext uri="{FF2B5EF4-FFF2-40B4-BE49-F238E27FC236}">
                <a16:creationId xmlns:a16="http://schemas.microsoft.com/office/drawing/2014/main" id="{1D7D0847-B41E-4530-8BC2-778720F85E1A}"/>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Tree>
    <p:extLst>
      <p:ext uri="{BB962C8B-B14F-4D97-AF65-F5344CB8AC3E}">
        <p14:creationId xmlns:p14="http://schemas.microsoft.com/office/powerpoint/2010/main" val="354032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B5CCD4-2FA0-45B6-852D-2532FFED8EA7}"/>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pic>
        <p:nvPicPr>
          <p:cNvPr id="3" name="Picture 2">
            <a:extLst>
              <a:ext uri="{FF2B5EF4-FFF2-40B4-BE49-F238E27FC236}">
                <a16:creationId xmlns:a16="http://schemas.microsoft.com/office/drawing/2014/main" id="{AB5D0445-11F2-4E06-AC65-389C0046D70E}"/>
              </a:ext>
            </a:extLst>
          </p:cNvPr>
          <p:cNvPicPr>
            <a:picLocks noChangeAspect="1"/>
          </p:cNvPicPr>
          <p:nvPr/>
        </p:nvPicPr>
        <p:blipFill>
          <a:blip r:embed="rId2"/>
          <a:stretch>
            <a:fillRect/>
          </a:stretch>
        </p:blipFill>
        <p:spPr>
          <a:xfrm>
            <a:off x="0" y="148"/>
            <a:ext cx="17279938" cy="9719965"/>
          </a:xfrm>
          <a:prstGeom prst="rect">
            <a:avLst/>
          </a:prstGeom>
        </p:spPr>
      </p:pic>
    </p:spTree>
    <p:extLst>
      <p:ext uri="{BB962C8B-B14F-4D97-AF65-F5344CB8AC3E}">
        <p14:creationId xmlns:p14="http://schemas.microsoft.com/office/powerpoint/2010/main" val="2059279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A94201-A06B-42F3-964C-88397A5966CC}"/>
              </a:ext>
            </a:extLst>
          </p:cNvPr>
          <p:cNvSpPr>
            <a:spLocks noGrp="1"/>
          </p:cNvSpPr>
          <p:nvPr>
            <p:ph type="title"/>
          </p:nvPr>
        </p:nvSpPr>
        <p:spPr>
          <a:xfrm>
            <a:off x="704850" y="549745"/>
            <a:ext cx="16575088" cy="1487145"/>
          </a:xfrm>
        </p:spPr>
        <p:txBody>
          <a:bodyPr/>
          <a:lstStyle/>
          <a:p>
            <a:r>
              <a:rPr lang="en-CA" dirty="0"/>
              <a:t>The Blockchain world Started to GROW &amp; Multiply</a:t>
            </a:r>
          </a:p>
        </p:txBody>
      </p:sp>
      <p:sp>
        <p:nvSpPr>
          <p:cNvPr id="2" name="Slide Number Placeholder 1">
            <a:extLst>
              <a:ext uri="{FF2B5EF4-FFF2-40B4-BE49-F238E27FC236}">
                <a16:creationId xmlns:a16="http://schemas.microsoft.com/office/drawing/2014/main" id="{FDE6F231-3DAA-4DD2-9782-18D70D6B87E8}"/>
              </a:ext>
            </a:extLst>
          </p:cNvPr>
          <p:cNvSpPr>
            <a:spLocks noGrp="1"/>
          </p:cNvSpPr>
          <p:nvPr>
            <p:ph type="sldNum" sz="quarter" idx="4294967295"/>
          </p:nvPr>
        </p:nvSpPr>
        <p:spPr>
          <a:xfrm>
            <a:off x="0" y="9020175"/>
            <a:ext cx="1168400" cy="436563"/>
          </a:xfrm>
        </p:spPr>
        <p:txBody>
          <a:bodyPr/>
          <a:lstStyle/>
          <a:p>
            <a:pPr algn="l"/>
            <a:fld id="{0B5C67D1-9F66-4BC1-9BEC-73C07D7C9B6B}" type="slidenum">
              <a:rPr lang="en-US" smtClean="0"/>
              <a:pPr algn="l"/>
              <a:t>16</a:t>
            </a:fld>
            <a:endParaRPr lang="en-US" dirty="0"/>
          </a:p>
        </p:txBody>
      </p:sp>
      <p:pic>
        <p:nvPicPr>
          <p:cNvPr id="6" name="Picture 5">
            <a:extLst>
              <a:ext uri="{FF2B5EF4-FFF2-40B4-BE49-F238E27FC236}">
                <a16:creationId xmlns:a16="http://schemas.microsoft.com/office/drawing/2014/main" id="{9BBB2DBA-B39D-4C95-A3D7-27DDCAD17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069" y="1570905"/>
            <a:ext cx="9723799" cy="6480000"/>
          </a:xfrm>
          <a:prstGeom prst="rect">
            <a:avLst/>
          </a:prstGeom>
        </p:spPr>
      </p:pic>
      <p:pic>
        <p:nvPicPr>
          <p:cNvPr id="11" name="Picture 10">
            <a:extLst>
              <a:ext uri="{FF2B5EF4-FFF2-40B4-BE49-F238E27FC236}">
                <a16:creationId xmlns:a16="http://schemas.microsoft.com/office/drawing/2014/main" id="{BF0088F3-6EB6-4AD7-A64A-77743E512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6877" y="1570905"/>
            <a:ext cx="11520000" cy="6480000"/>
          </a:xfrm>
          <a:prstGeom prst="rect">
            <a:avLst/>
          </a:prstGeom>
        </p:spPr>
      </p:pic>
      <p:pic>
        <p:nvPicPr>
          <p:cNvPr id="13" name="Picture 12">
            <a:extLst>
              <a:ext uri="{FF2B5EF4-FFF2-40B4-BE49-F238E27FC236}">
                <a16:creationId xmlns:a16="http://schemas.microsoft.com/office/drawing/2014/main" id="{9686881E-E931-4D83-83CD-63862C4FB9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6864" y="1575526"/>
            <a:ext cx="11520000" cy="8640000"/>
          </a:xfrm>
          <a:prstGeom prst="rect">
            <a:avLst/>
          </a:prstGeom>
        </p:spPr>
      </p:pic>
      <p:pic>
        <p:nvPicPr>
          <p:cNvPr id="15" name="Picture 14">
            <a:extLst>
              <a:ext uri="{FF2B5EF4-FFF2-40B4-BE49-F238E27FC236}">
                <a16:creationId xmlns:a16="http://schemas.microsoft.com/office/drawing/2014/main" id="{1E93C53D-6884-40DF-84E2-9EAF99A6A8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792" y="1570905"/>
            <a:ext cx="13132144" cy="8640000"/>
          </a:xfrm>
          <a:prstGeom prst="rect">
            <a:avLst/>
          </a:prstGeom>
        </p:spPr>
      </p:pic>
      <p:sp>
        <p:nvSpPr>
          <p:cNvPr id="16" name="Rectangle 15">
            <a:extLst>
              <a:ext uri="{FF2B5EF4-FFF2-40B4-BE49-F238E27FC236}">
                <a16:creationId xmlns:a16="http://schemas.microsoft.com/office/drawing/2014/main" id="{0FA3F31F-1824-4CD3-A20F-C5DBCE01C9BC}"/>
              </a:ext>
            </a:extLst>
          </p:cNvPr>
          <p:cNvSpPr/>
          <p:nvPr/>
        </p:nvSpPr>
        <p:spPr>
          <a:xfrm rot="20945066">
            <a:off x="10628902" y="4148098"/>
            <a:ext cx="4294765" cy="923330"/>
          </a:xfrm>
          <a:prstGeom prst="rect">
            <a:avLst/>
          </a:prstGeom>
        </p:spPr>
        <p:txBody>
          <a:bodyPr wrap="none">
            <a:spAutoFit/>
          </a:bodyPr>
          <a:lstStyle/>
          <a:p>
            <a:r>
              <a:rPr lang="en-CA" sz="5400" dirty="0">
                <a:solidFill>
                  <a:srgbClr val="1D326D"/>
                </a:solidFill>
              </a:rPr>
              <a:t>Digital Identity</a:t>
            </a:r>
          </a:p>
        </p:txBody>
      </p:sp>
      <p:sp>
        <p:nvSpPr>
          <p:cNvPr id="18" name="Rectangle 17">
            <a:extLst>
              <a:ext uri="{FF2B5EF4-FFF2-40B4-BE49-F238E27FC236}">
                <a16:creationId xmlns:a16="http://schemas.microsoft.com/office/drawing/2014/main" id="{1AFABAA2-59EF-4BF2-931A-7B7CD81F0BFC}"/>
              </a:ext>
            </a:extLst>
          </p:cNvPr>
          <p:cNvSpPr/>
          <p:nvPr/>
        </p:nvSpPr>
        <p:spPr>
          <a:xfrm rot="19157578">
            <a:off x="10671222" y="7683072"/>
            <a:ext cx="4860048" cy="923330"/>
          </a:xfrm>
          <a:prstGeom prst="rect">
            <a:avLst/>
          </a:prstGeom>
        </p:spPr>
        <p:txBody>
          <a:bodyPr wrap="none">
            <a:spAutoFit/>
          </a:bodyPr>
          <a:lstStyle/>
          <a:p>
            <a:r>
              <a:rPr lang="en-CA" sz="5400" dirty="0">
                <a:solidFill>
                  <a:srgbClr val="1D326D"/>
                </a:solidFill>
              </a:rPr>
              <a:t>Smart Contracts</a:t>
            </a:r>
          </a:p>
        </p:txBody>
      </p:sp>
      <p:sp>
        <p:nvSpPr>
          <p:cNvPr id="20" name="Rectangle 19">
            <a:extLst>
              <a:ext uri="{FF2B5EF4-FFF2-40B4-BE49-F238E27FC236}">
                <a16:creationId xmlns:a16="http://schemas.microsoft.com/office/drawing/2014/main" id="{6527D45D-4300-4779-A912-D16C09AE9FA9}"/>
              </a:ext>
            </a:extLst>
          </p:cNvPr>
          <p:cNvSpPr/>
          <p:nvPr/>
        </p:nvSpPr>
        <p:spPr>
          <a:xfrm>
            <a:off x="10814616" y="1956546"/>
            <a:ext cx="3468194" cy="923330"/>
          </a:xfrm>
          <a:prstGeom prst="rect">
            <a:avLst/>
          </a:prstGeom>
        </p:spPr>
        <p:txBody>
          <a:bodyPr wrap="none">
            <a:spAutoFit/>
          </a:bodyPr>
          <a:lstStyle/>
          <a:p>
            <a:r>
              <a:rPr lang="en-CA" sz="5400" dirty="0">
                <a:solidFill>
                  <a:srgbClr val="1D326D"/>
                </a:solidFill>
              </a:rPr>
              <a:t>Universality</a:t>
            </a:r>
          </a:p>
        </p:txBody>
      </p:sp>
      <p:sp>
        <p:nvSpPr>
          <p:cNvPr id="21" name="Rectangle 20">
            <a:extLst>
              <a:ext uri="{FF2B5EF4-FFF2-40B4-BE49-F238E27FC236}">
                <a16:creationId xmlns:a16="http://schemas.microsoft.com/office/drawing/2014/main" id="{D4CAA103-49C0-481C-A75E-4A0A94DE9F8B}"/>
              </a:ext>
            </a:extLst>
          </p:cNvPr>
          <p:cNvSpPr/>
          <p:nvPr/>
        </p:nvSpPr>
        <p:spPr>
          <a:xfrm>
            <a:off x="10651533" y="3116549"/>
            <a:ext cx="4297587" cy="923330"/>
          </a:xfrm>
          <a:prstGeom prst="rect">
            <a:avLst/>
          </a:prstGeom>
        </p:spPr>
        <p:txBody>
          <a:bodyPr wrap="none">
            <a:spAutoFit/>
          </a:bodyPr>
          <a:lstStyle/>
          <a:p>
            <a:r>
              <a:rPr lang="en-CA" sz="5400" dirty="0">
                <a:solidFill>
                  <a:srgbClr val="1D326D"/>
                </a:solidFill>
              </a:rPr>
              <a:t>Verifiable Trust</a:t>
            </a:r>
          </a:p>
        </p:txBody>
      </p:sp>
      <p:sp>
        <p:nvSpPr>
          <p:cNvPr id="22" name="Rectangle 21">
            <a:extLst>
              <a:ext uri="{FF2B5EF4-FFF2-40B4-BE49-F238E27FC236}">
                <a16:creationId xmlns:a16="http://schemas.microsoft.com/office/drawing/2014/main" id="{6A4CA282-22E0-4FA8-B19F-B0EC6BC39527}"/>
              </a:ext>
            </a:extLst>
          </p:cNvPr>
          <p:cNvSpPr/>
          <p:nvPr/>
        </p:nvSpPr>
        <p:spPr>
          <a:xfrm>
            <a:off x="4610089" y="1917610"/>
            <a:ext cx="5497402" cy="1754326"/>
          </a:xfrm>
          <a:prstGeom prst="rect">
            <a:avLst/>
          </a:prstGeom>
        </p:spPr>
        <p:txBody>
          <a:bodyPr wrap="none">
            <a:spAutoFit/>
          </a:bodyPr>
          <a:lstStyle/>
          <a:p>
            <a:pPr algn="ctr"/>
            <a:r>
              <a:rPr lang="en-CA" sz="5400" dirty="0">
                <a:solidFill>
                  <a:srgbClr val="1D326D"/>
                </a:solidFill>
              </a:rPr>
              <a:t>Workflows &amp;</a:t>
            </a:r>
          </a:p>
          <a:p>
            <a:pPr algn="ctr"/>
            <a:r>
              <a:rPr lang="en-CA" sz="5400" dirty="0">
                <a:solidFill>
                  <a:srgbClr val="1D326D"/>
                </a:solidFill>
              </a:rPr>
              <a:t>Business Processes</a:t>
            </a:r>
          </a:p>
        </p:txBody>
      </p:sp>
    </p:spTree>
    <p:extLst>
      <p:ext uri="{BB962C8B-B14F-4D97-AF65-F5344CB8AC3E}">
        <p14:creationId xmlns:p14="http://schemas.microsoft.com/office/powerpoint/2010/main" val="168498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B9A2-356D-47A5-8163-807BDCF7DAD3}"/>
              </a:ext>
            </a:extLst>
          </p:cNvPr>
          <p:cNvSpPr>
            <a:spLocks noGrp="1"/>
          </p:cNvSpPr>
          <p:nvPr>
            <p:ph type="title"/>
          </p:nvPr>
        </p:nvSpPr>
        <p:spPr/>
        <p:txBody>
          <a:bodyPr/>
          <a:lstStyle/>
          <a:p>
            <a:r>
              <a:rPr lang="en-CA" dirty="0"/>
              <a:t>Requirements for A NEW Solution</a:t>
            </a:r>
          </a:p>
        </p:txBody>
      </p:sp>
      <p:sp>
        <p:nvSpPr>
          <p:cNvPr id="3" name="Content Placeholder 2">
            <a:extLst>
              <a:ext uri="{FF2B5EF4-FFF2-40B4-BE49-F238E27FC236}">
                <a16:creationId xmlns:a16="http://schemas.microsoft.com/office/drawing/2014/main" id="{5AB1CEA9-B67F-40B2-BCDC-441B91EEEEE1}"/>
              </a:ext>
            </a:extLst>
          </p:cNvPr>
          <p:cNvSpPr>
            <a:spLocks noGrp="1"/>
          </p:cNvSpPr>
          <p:nvPr>
            <p:ph idx="1"/>
          </p:nvPr>
        </p:nvSpPr>
        <p:spPr>
          <a:xfrm>
            <a:off x="704850" y="1240971"/>
            <a:ext cx="15870238" cy="7778543"/>
          </a:xfrm>
        </p:spPr>
        <p:txBody>
          <a:bodyPr>
            <a:normAutofit/>
          </a:bodyPr>
          <a:lstStyle/>
          <a:p>
            <a:r>
              <a:rPr lang="en-CA" dirty="0"/>
              <a:t>A new solution is needed that integrates and knits together:</a:t>
            </a:r>
          </a:p>
          <a:p>
            <a:pPr lvl="1"/>
            <a:r>
              <a:rPr lang="en-CA" dirty="0"/>
              <a:t>Payments</a:t>
            </a:r>
          </a:p>
          <a:p>
            <a:pPr lvl="1"/>
            <a:r>
              <a:rPr lang="en-CA" dirty="0"/>
              <a:t>Business Processes</a:t>
            </a:r>
          </a:p>
          <a:p>
            <a:pPr lvl="1"/>
            <a:r>
              <a:rPr lang="en-CA" dirty="0"/>
              <a:t>Business Documents</a:t>
            </a:r>
          </a:p>
          <a:p>
            <a:r>
              <a:rPr lang="en-CA" dirty="0"/>
              <a:t>A new model is needed to support:</a:t>
            </a:r>
            <a:endParaRPr lang="en-US" dirty="0"/>
          </a:p>
          <a:p>
            <a:pPr lvl="1"/>
            <a:r>
              <a:rPr lang="en-US" dirty="0"/>
              <a:t>Universal</a:t>
            </a:r>
          </a:p>
          <a:p>
            <a:pPr lvl="1"/>
            <a:r>
              <a:rPr lang="en-US" dirty="0"/>
              <a:t>Trusted</a:t>
            </a:r>
          </a:p>
          <a:p>
            <a:pPr lvl="1"/>
            <a:r>
              <a:rPr lang="en-US" dirty="0"/>
              <a:t>Frictionless</a:t>
            </a:r>
          </a:p>
          <a:p>
            <a:pPr lvl="1"/>
            <a:r>
              <a:rPr lang="en-US" dirty="0"/>
              <a:t>Integrated</a:t>
            </a:r>
          </a:p>
          <a:p>
            <a:pPr lvl="1"/>
            <a:r>
              <a:rPr lang="en-US" dirty="0"/>
              <a:t>Standards-based</a:t>
            </a:r>
          </a:p>
          <a:p>
            <a:pPr lvl="1"/>
            <a:r>
              <a:rPr lang="en-US" dirty="0"/>
              <a:t>General-purpose</a:t>
            </a:r>
          </a:p>
          <a:p>
            <a:pPr lvl="1"/>
            <a:r>
              <a:rPr lang="en-US" dirty="0"/>
              <a:t>End-to-end, Global Commerce, Communications, and Collaboration Platform</a:t>
            </a:r>
            <a:endParaRPr lang="en-CA" dirty="0"/>
          </a:p>
        </p:txBody>
      </p:sp>
      <p:sp>
        <p:nvSpPr>
          <p:cNvPr id="4" name="Date Placeholder 3">
            <a:extLst>
              <a:ext uri="{FF2B5EF4-FFF2-40B4-BE49-F238E27FC236}">
                <a16:creationId xmlns:a16="http://schemas.microsoft.com/office/drawing/2014/main" id="{31E13982-1DEE-4677-B14A-7032B4D13A80}"/>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5" name="Footer Placeholder 4">
            <a:extLst>
              <a:ext uri="{FF2B5EF4-FFF2-40B4-BE49-F238E27FC236}">
                <a16:creationId xmlns:a16="http://schemas.microsoft.com/office/drawing/2014/main" id="{7BD6E00D-7E40-42D9-AE0D-C113AD399070}"/>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DFCE42CE-55D5-421A-9E23-645F1AA05199}"/>
              </a:ext>
            </a:extLst>
          </p:cNvPr>
          <p:cNvSpPr>
            <a:spLocks noGrp="1"/>
          </p:cNvSpPr>
          <p:nvPr>
            <p:ph type="sldNum" sz="quarter" idx="12"/>
          </p:nvPr>
        </p:nvSpPr>
        <p:spPr/>
        <p:txBody>
          <a:bodyPr/>
          <a:lstStyle/>
          <a:p>
            <a:pPr algn="l"/>
            <a:fld id="{0B5C67D1-9F66-4BC1-9BEC-73C07D7C9B6B}" type="slidenum">
              <a:rPr lang="en-US" smtClean="0"/>
              <a:pPr algn="l"/>
              <a:t>17</a:t>
            </a:fld>
            <a:endParaRPr lang="en-US" dirty="0"/>
          </a:p>
        </p:txBody>
      </p:sp>
    </p:spTree>
    <p:extLst>
      <p:ext uri="{BB962C8B-B14F-4D97-AF65-F5344CB8AC3E}">
        <p14:creationId xmlns:p14="http://schemas.microsoft.com/office/powerpoint/2010/main" val="55814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403B9-A363-4701-87AB-0508B6449151}"/>
              </a:ext>
            </a:extLst>
          </p:cNvPr>
          <p:cNvSpPr>
            <a:spLocks noGrp="1"/>
          </p:cNvSpPr>
          <p:nvPr>
            <p:ph type="title"/>
          </p:nvPr>
        </p:nvSpPr>
        <p:spPr/>
        <p:txBody>
          <a:bodyPr/>
          <a:lstStyle/>
          <a:p>
            <a:r>
              <a:rPr lang="en-CA" dirty="0"/>
              <a:t>A Solution</a:t>
            </a:r>
          </a:p>
        </p:txBody>
      </p:sp>
      <p:sp>
        <p:nvSpPr>
          <p:cNvPr id="3" name="Text Placeholder 2">
            <a:extLst>
              <a:ext uri="{FF2B5EF4-FFF2-40B4-BE49-F238E27FC236}">
                <a16:creationId xmlns:a16="http://schemas.microsoft.com/office/drawing/2014/main" id="{E57D2199-0E9A-4AA5-B29F-12DBF338F3A0}"/>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A80D1268-E2BC-4DB9-8B3C-24E40A150E45}"/>
              </a:ext>
            </a:extLst>
          </p:cNvPr>
          <p:cNvSpPr>
            <a:spLocks noGrp="1"/>
          </p:cNvSpPr>
          <p:nvPr>
            <p:ph type="dt" sz="half" idx="10"/>
          </p:nvPr>
        </p:nvSpPr>
        <p:spPr/>
        <p:txBody>
          <a:bodyPr/>
          <a:lstStyle/>
          <a:p>
            <a:fld id="{252AF3DC-8433-456D-A958-E3E3D5C3F6D2}" type="datetime1">
              <a:rPr lang="en-CA" smtClean="0"/>
              <a:t>2019-10-16</a:t>
            </a:fld>
            <a:endParaRPr lang="en-CA" dirty="0"/>
          </a:p>
        </p:txBody>
      </p:sp>
      <p:sp>
        <p:nvSpPr>
          <p:cNvPr id="5" name="Footer Placeholder 4">
            <a:extLst>
              <a:ext uri="{FF2B5EF4-FFF2-40B4-BE49-F238E27FC236}">
                <a16:creationId xmlns:a16="http://schemas.microsoft.com/office/drawing/2014/main" id="{1D7D0847-B41E-4530-8BC2-778720F85E1A}"/>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Tree>
    <p:extLst>
      <p:ext uri="{BB962C8B-B14F-4D97-AF65-F5344CB8AC3E}">
        <p14:creationId xmlns:p14="http://schemas.microsoft.com/office/powerpoint/2010/main" val="2209951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F637-1DE4-4846-AA6C-1D09F52492C9}"/>
              </a:ext>
            </a:extLst>
          </p:cNvPr>
          <p:cNvSpPr>
            <a:spLocks noGrp="1"/>
          </p:cNvSpPr>
          <p:nvPr>
            <p:ph type="title"/>
          </p:nvPr>
        </p:nvSpPr>
        <p:spPr/>
        <p:txBody>
          <a:bodyPr/>
          <a:lstStyle/>
          <a:p>
            <a:r>
              <a:rPr lang="en-CA" dirty="0"/>
              <a:t>A new Solution Based Fundamentally on Trust</a:t>
            </a:r>
          </a:p>
        </p:txBody>
      </p:sp>
      <p:sp>
        <p:nvSpPr>
          <p:cNvPr id="3" name="Content Placeholder 2">
            <a:extLst>
              <a:ext uri="{FF2B5EF4-FFF2-40B4-BE49-F238E27FC236}">
                <a16:creationId xmlns:a16="http://schemas.microsoft.com/office/drawing/2014/main" id="{881387BE-2845-4466-A8BA-B6FCD3F1682C}"/>
              </a:ext>
            </a:extLst>
          </p:cNvPr>
          <p:cNvSpPr>
            <a:spLocks noGrp="1"/>
          </p:cNvSpPr>
          <p:nvPr>
            <p:ph idx="1"/>
          </p:nvPr>
        </p:nvSpPr>
        <p:spPr/>
        <p:txBody>
          <a:bodyPr/>
          <a:lstStyle/>
          <a:p>
            <a:r>
              <a:rPr lang="en-US" i="1" dirty="0"/>
              <a:t>Trust is one of the things that permeates across the whole business. It is the bedrock of business and without it organizations are going to struggle to keep their existing customers, gain new customers or enter new markets.</a:t>
            </a:r>
          </a:p>
          <a:p>
            <a:pPr lvl="1"/>
            <a:r>
              <a:rPr lang="en-US" dirty="0"/>
              <a:t>[Stephen Walsh, director of security for Northern Europe, CA: https://www.csoonline.com/article/3297037/what-is-digital-trust-how-csos-can-help-drive-business.html]</a:t>
            </a:r>
          </a:p>
          <a:p>
            <a:endParaRPr lang="en-CA" dirty="0"/>
          </a:p>
        </p:txBody>
      </p:sp>
      <p:sp>
        <p:nvSpPr>
          <p:cNvPr id="4" name="Date Placeholder 3">
            <a:extLst>
              <a:ext uri="{FF2B5EF4-FFF2-40B4-BE49-F238E27FC236}">
                <a16:creationId xmlns:a16="http://schemas.microsoft.com/office/drawing/2014/main" id="{BD2373FB-2C0C-4B51-83FC-3612B41730C2}"/>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5" name="Footer Placeholder 4">
            <a:extLst>
              <a:ext uri="{FF2B5EF4-FFF2-40B4-BE49-F238E27FC236}">
                <a16:creationId xmlns:a16="http://schemas.microsoft.com/office/drawing/2014/main" id="{48718F5B-8D29-4220-BD22-14D310B6D377}"/>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9232097A-7485-479D-A7E4-401D5061DB63}"/>
              </a:ext>
            </a:extLst>
          </p:cNvPr>
          <p:cNvSpPr>
            <a:spLocks noGrp="1"/>
          </p:cNvSpPr>
          <p:nvPr>
            <p:ph type="sldNum" sz="quarter" idx="12"/>
          </p:nvPr>
        </p:nvSpPr>
        <p:spPr/>
        <p:txBody>
          <a:bodyPr/>
          <a:lstStyle/>
          <a:p>
            <a:pPr algn="l"/>
            <a:fld id="{0B5C67D1-9F66-4BC1-9BEC-73C07D7C9B6B}" type="slidenum">
              <a:rPr lang="en-US" smtClean="0"/>
              <a:pPr algn="l"/>
              <a:t>19</a:t>
            </a:fld>
            <a:endParaRPr lang="en-US" dirty="0"/>
          </a:p>
        </p:txBody>
      </p:sp>
    </p:spTree>
    <p:extLst>
      <p:ext uri="{BB962C8B-B14F-4D97-AF65-F5344CB8AC3E}">
        <p14:creationId xmlns:p14="http://schemas.microsoft.com/office/powerpoint/2010/main" val="3545252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999879-FB64-4F7E-A11E-153DDE8ACD96}"/>
              </a:ext>
            </a:extLst>
          </p:cNvPr>
          <p:cNvPicPr>
            <a:picLocks noChangeAspect="1"/>
          </p:cNvPicPr>
          <p:nvPr/>
        </p:nvPicPr>
        <p:blipFill>
          <a:blip r:embed="rId2"/>
          <a:stretch>
            <a:fillRect/>
          </a:stretch>
        </p:blipFill>
        <p:spPr>
          <a:xfrm>
            <a:off x="19018" y="-12975"/>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5093" y="590803"/>
            <a:ext cx="15869752" cy="1850498"/>
          </a:xfrm>
        </p:spPr>
        <p:txBody>
          <a:bodyPr>
            <a:normAutofit fontScale="90000"/>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Self-Sovereign Blockchain Futurist, Architect, and Developer</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Hyperonomy Digital Identity Lab</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Parallelspace Corporation</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C0FB3112-6B28-445A-9950-541B092C34F0}"/>
              </a:ext>
            </a:extLst>
          </p:cNvPr>
          <p:cNvSpPr>
            <a:spLocks noGrp="1"/>
          </p:cNvSpPr>
          <p:nvPr>
            <p:ph type="dt" sz="half" idx="10"/>
          </p:nvPr>
        </p:nvSpPr>
        <p:spPr/>
        <p:txBody>
          <a:bodyPr/>
          <a:lstStyle/>
          <a:p>
            <a:fld id="{E35A9342-8D2C-4F03-BE33-2A71AE2A9EC4}" type="datetime1">
              <a:rPr lang="en-CA" smtClean="0"/>
              <a:t>2019-10-16</a:t>
            </a:fld>
            <a:endParaRPr lang="en-CA" dirty="0"/>
          </a:p>
        </p:txBody>
      </p:sp>
      <p:sp>
        <p:nvSpPr>
          <p:cNvPr id="4" name="Footer Placeholder 3">
            <a:extLst>
              <a:ext uri="{FF2B5EF4-FFF2-40B4-BE49-F238E27FC236}">
                <a16:creationId xmlns:a16="http://schemas.microsoft.com/office/drawing/2014/main" id="{F40ADC39-CE8A-40E2-8265-A3CB83390352}"/>
              </a:ext>
            </a:extLst>
          </p:cNvPr>
          <p:cNvSpPr>
            <a:spLocks noGrp="1"/>
          </p:cNvSpPr>
          <p:nvPr>
            <p:ph type="ftr" sz="quarter" idx="11"/>
          </p:nvPr>
        </p:nvSpPr>
        <p:spPr/>
        <p:txBody>
          <a:bodyPr/>
          <a:lstStyle/>
          <a:p>
            <a:r>
              <a:rPr lang="en-US" dirty="0">
                <a:solidFill>
                  <a:schemeClr val="bg1"/>
                </a:solidFill>
              </a:rPr>
              <a:t>Trusted Digital Web - Hyperonomy Digital Identity Lab - Parallelspace Corporation</a:t>
            </a:r>
            <a:endParaRPr lang="en-CA" dirty="0">
              <a:solidFill>
                <a:schemeClr val="bg1"/>
              </a:solidFill>
            </a:endParaRPr>
          </a:p>
        </p:txBody>
      </p:sp>
      <p:grpSp>
        <p:nvGrpSpPr>
          <p:cNvPr id="46" name="Group 45">
            <a:extLst>
              <a:ext uri="{FF2B5EF4-FFF2-40B4-BE49-F238E27FC236}">
                <a16:creationId xmlns:a16="http://schemas.microsoft.com/office/drawing/2014/main" id="{D5DF6E4C-DF98-4A30-A0CB-9BADF217938A}"/>
              </a:ext>
            </a:extLst>
          </p:cNvPr>
          <p:cNvGrpSpPr/>
          <p:nvPr/>
        </p:nvGrpSpPr>
        <p:grpSpPr>
          <a:xfrm>
            <a:off x="202480" y="2176254"/>
            <a:ext cx="16191042" cy="6843261"/>
            <a:chOff x="202480" y="2176254"/>
            <a:chExt cx="16191042" cy="6843261"/>
          </a:xfrm>
        </p:grpSpPr>
        <p:grpSp>
          <p:nvGrpSpPr>
            <p:cNvPr id="42" name="Group 41">
              <a:extLst>
                <a:ext uri="{FF2B5EF4-FFF2-40B4-BE49-F238E27FC236}">
                  <a16:creationId xmlns:a16="http://schemas.microsoft.com/office/drawing/2014/main" id="{B85C243A-C8D9-4C08-B0B0-9A6297B2F9FF}"/>
                </a:ext>
              </a:extLst>
            </p:cNvPr>
            <p:cNvGrpSpPr/>
            <p:nvPr/>
          </p:nvGrpSpPr>
          <p:grpSpPr>
            <a:xfrm>
              <a:off x="202480" y="2176254"/>
              <a:ext cx="16191042" cy="6843261"/>
              <a:chOff x="202480" y="2176254"/>
              <a:chExt cx="16191042" cy="6843261"/>
            </a:xfrm>
          </p:grpSpPr>
          <p:grpSp>
            <p:nvGrpSpPr>
              <p:cNvPr id="9" name="Group 8">
                <a:extLst>
                  <a:ext uri="{FF2B5EF4-FFF2-40B4-BE49-F238E27FC236}">
                    <a16:creationId xmlns:a16="http://schemas.microsoft.com/office/drawing/2014/main" id="{F314E708-C479-495C-A8F9-713481E06A92}"/>
                  </a:ext>
                </a:extLst>
              </p:cNvPr>
              <p:cNvGrpSpPr/>
              <p:nvPr/>
            </p:nvGrpSpPr>
            <p:grpSpPr>
              <a:xfrm>
                <a:off x="8471716" y="2705957"/>
                <a:ext cx="2234245" cy="2000701"/>
                <a:chOff x="5977288" y="1909105"/>
                <a:chExt cx="1576390" cy="1411611"/>
              </a:xfrm>
            </p:grpSpPr>
            <p:sp>
              <p:nvSpPr>
                <p:cNvPr id="5" name="Rectangle 4">
                  <a:extLst>
                    <a:ext uri="{FF2B5EF4-FFF2-40B4-BE49-F238E27FC236}">
                      <a16:creationId xmlns:a16="http://schemas.microsoft.com/office/drawing/2014/main" id="{4741D929-2B07-4949-8E2E-436E9E72911D}"/>
                    </a:ext>
                  </a:extLst>
                </p:cNvPr>
                <p:cNvSpPr/>
                <p:nvPr/>
              </p:nvSpPr>
              <p:spPr>
                <a:xfrm>
                  <a:off x="6820284" y="1909105"/>
                  <a:ext cx="733394" cy="1236060"/>
                </a:xfrm>
                <a:prstGeom prst="rect">
                  <a:avLst/>
                </a:prstGeom>
              </p:spPr>
              <p:txBody>
                <a:bodyPr wrap="none">
                  <a:spAutoFit/>
                </a:bodyPr>
                <a:lstStyle/>
                <a:p>
                  <a:pPr algn="ctr"/>
                  <a:r>
                    <a:rPr lang="en-CA" sz="4400" b="1" dirty="0">
                      <a:solidFill>
                        <a:srgbClr val="1D326D"/>
                      </a:solidFill>
                      <a:latin typeface="Koblenz Serial" panose="02000000000000000000" pitchFamily="50" charset="0"/>
                    </a:rPr>
                    <a:t>R</a:t>
                  </a:r>
                </a:p>
                <a:p>
                  <a:pPr algn="ctr"/>
                  <a:r>
                    <a:rPr lang="en-CA" sz="4400" b="1" dirty="0">
                      <a:solidFill>
                        <a:srgbClr val="1D326D"/>
                      </a:solidFill>
                      <a:latin typeface="Koblenz Serial" panose="02000000000000000000" pitchFamily="50" charset="0"/>
                    </a:rPr>
                    <a:t>C</a:t>
                  </a:r>
                </a:p>
                <a:p>
                  <a:pPr algn="ctr"/>
                  <a:r>
                    <a:rPr lang="en-CA" sz="1984" b="1" dirty="0">
                      <a:solidFill>
                        <a:srgbClr val="1D326D"/>
                      </a:solidFill>
                      <a:latin typeface="Koblenz Serial" panose="02000000000000000000" pitchFamily="50" charset="0"/>
                    </a:rPr>
                    <a:t>Left Rib</a:t>
                  </a:r>
                  <a:endParaRPr lang="en-CA" sz="1984" b="1" dirty="0">
                    <a:solidFill>
                      <a:srgbClr val="1D326D"/>
                    </a:solidFill>
                  </a:endParaRPr>
                </a:p>
              </p:txBody>
            </p:sp>
            <p:cxnSp>
              <p:nvCxnSpPr>
                <p:cNvPr id="7" name="Straight Arrow Connector 6">
                  <a:extLst>
                    <a:ext uri="{FF2B5EF4-FFF2-40B4-BE49-F238E27FC236}">
                      <a16:creationId xmlns:a16="http://schemas.microsoft.com/office/drawing/2014/main" id="{681FAD6C-7CA2-46E7-A54D-68D7138BAE2F}"/>
                    </a:ext>
                  </a:extLst>
                </p:cNvPr>
                <p:cNvCxnSpPr/>
                <p:nvPr/>
              </p:nvCxnSpPr>
              <p:spPr>
                <a:xfrm flipH="1">
                  <a:off x="5977288" y="2569945"/>
                  <a:ext cx="997658" cy="75077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DF3079-E76E-4133-B4A2-605D1D69E76E}"/>
                  </a:ext>
                </a:extLst>
              </p:cNvPr>
              <p:cNvGrpSpPr/>
              <p:nvPr/>
            </p:nvGrpSpPr>
            <p:grpSpPr>
              <a:xfrm>
                <a:off x="6944471" y="2597028"/>
                <a:ext cx="2343053" cy="2000701"/>
                <a:chOff x="5977288" y="1909105"/>
                <a:chExt cx="1653160" cy="1411611"/>
              </a:xfrm>
            </p:grpSpPr>
            <p:sp>
              <p:nvSpPr>
                <p:cNvPr id="15" name="Rectangle 14">
                  <a:extLst>
                    <a:ext uri="{FF2B5EF4-FFF2-40B4-BE49-F238E27FC236}">
                      <a16:creationId xmlns:a16="http://schemas.microsoft.com/office/drawing/2014/main" id="{A1649C36-EFA7-4125-A30C-BC4F07B34E87}"/>
                    </a:ext>
                  </a:extLst>
                </p:cNvPr>
                <p:cNvSpPr/>
                <p:nvPr/>
              </p:nvSpPr>
              <p:spPr>
                <a:xfrm>
                  <a:off x="6743509" y="1909105"/>
                  <a:ext cx="886939" cy="542885"/>
                </a:xfrm>
                <a:prstGeom prst="rect">
                  <a:avLst/>
                </a:prstGeom>
              </p:spPr>
              <p:txBody>
                <a:bodyPr wrap="none">
                  <a:spAutoFit/>
                </a:bodyPr>
                <a:lstStyle/>
                <a:p>
                  <a:pPr algn="ctr"/>
                  <a:r>
                    <a:rPr lang="en-CA" sz="4400" b="1" dirty="0">
                      <a:solidFill>
                        <a:srgbClr val="1D326D"/>
                      </a:solidFill>
                      <a:latin typeface="Koblenz Serial" panose="02000000000000000000" pitchFamily="50" charset="0"/>
                    </a:rPr>
                    <a:t>RFID</a:t>
                  </a:r>
                </a:p>
              </p:txBody>
            </p:sp>
            <p:cxnSp>
              <p:nvCxnSpPr>
                <p:cNvPr id="16" name="Straight Arrow Connector 15">
                  <a:extLst>
                    <a:ext uri="{FF2B5EF4-FFF2-40B4-BE49-F238E27FC236}">
                      <a16:creationId xmlns:a16="http://schemas.microsoft.com/office/drawing/2014/main" id="{9188D6DB-8528-43B0-A82C-D249D607D9E0}"/>
                    </a:ext>
                  </a:extLst>
                </p:cNvPr>
                <p:cNvCxnSpPr/>
                <p:nvPr/>
              </p:nvCxnSpPr>
              <p:spPr>
                <a:xfrm flipH="1">
                  <a:off x="5977288" y="2569945"/>
                  <a:ext cx="997658" cy="75077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C68B2C95-EDDB-4067-BBDE-E99B7913F8EF}"/>
                  </a:ext>
                </a:extLst>
              </p:cNvPr>
              <p:cNvGrpSpPr/>
              <p:nvPr/>
            </p:nvGrpSpPr>
            <p:grpSpPr>
              <a:xfrm>
                <a:off x="12151655" y="6199985"/>
                <a:ext cx="4241867" cy="2046865"/>
                <a:chOff x="5690539" y="2347325"/>
                <a:chExt cx="2992882" cy="1444184"/>
              </a:xfrm>
            </p:grpSpPr>
            <p:sp>
              <p:nvSpPr>
                <p:cNvPr id="21" name="Rectangle 20">
                  <a:extLst>
                    <a:ext uri="{FF2B5EF4-FFF2-40B4-BE49-F238E27FC236}">
                      <a16:creationId xmlns:a16="http://schemas.microsoft.com/office/drawing/2014/main" id="{B20CD7F2-0611-4EA7-9ECA-04BF47EFF20A}"/>
                    </a:ext>
                  </a:extLst>
                </p:cNvPr>
                <p:cNvSpPr/>
                <p:nvPr/>
              </p:nvSpPr>
              <p:spPr>
                <a:xfrm>
                  <a:off x="5690539" y="2347325"/>
                  <a:ext cx="2992882" cy="542885"/>
                </a:xfrm>
                <a:prstGeom prst="rect">
                  <a:avLst/>
                </a:prstGeom>
              </p:spPr>
              <p:txBody>
                <a:bodyPr wrap="none">
                  <a:spAutoFit/>
                </a:bodyPr>
                <a:lstStyle/>
                <a:p>
                  <a:pPr algn="ctr"/>
                  <a:r>
                    <a:rPr lang="en-CA" sz="4400" b="1" dirty="0">
                      <a:solidFill>
                        <a:srgbClr val="1D326D"/>
                      </a:solidFill>
                      <a:latin typeface="Koblenz Serial" panose="02000000000000000000" pitchFamily="50" charset="0"/>
                    </a:rPr>
                    <a:t>SW 34-20-2W4</a:t>
                  </a:r>
                </a:p>
              </p:txBody>
            </p:sp>
            <p:cxnSp>
              <p:nvCxnSpPr>
                <p:cNvPr id="22" name="Straight Arrow Connector 21">
                  <a:extLst>
                    <a:ext uri="{FF2B5EF4-FFF2-40B4-BE49-F238E27FC236}">
                      <a16:creationId xmlns:a16="http://schemas.microsoft.com/office/drawing/2014/main" id="{C9B9DBFE-FB1D-4EC2-8090-05F96DB01104}"/>
                    </a:ext>
                  </a:extLst>
                </p:cNvPr>
                <p:cNvCxnSpPr>
                  <a:cxnSpLocks/>
                </p:cNvCxnSpPr>
                <p:nvPr/>
              </p:nvCxnSpPr>
              <p:spPr>
                <a:xfrm flipH="1">
                  <a:off x="7181887" y="2922961"/>
                  <a:ext cx="1" cy="86854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716DD10-A9B1-41DC-9B79-83176DE94C3A}"/>
                  </a:ext>
                </a:extLst>
              </p:cNvPr>
              <p:cNvGrpSpPr/>
              <p:nvPr/>
            </p:nvGrpSpPr>
            <p:grpSpPr>
              <a:xfrm>
                <a:off x="202480" y="6093648"/>
                <a:ext cx="7098418" cy="2101319"/>
                <a:chOff x="4682811" y="1909105"/>
                <a:chExt cx="5008346" cy="1482603"/>
              </a:xfrm>
            </p:grpSpPr>
            <p:sp>
              <p:nvSpPr>
                <p:cNvPr id="24" name="Rectangle 23">
                  <a:extLst>
                    <a:ext uri="{FF2B5EF4-FFF2-40B4-BE49-F238E27FC236}">
                      <a16:creationId xmlns:a16="http://schemas.microsoft.com/office/drawing/2014/main" id="{E5A61804-1C3F-49D9-B07C-788E5005C0BB}"/>
                    </a:ext>
                  </a:extLst>
                </p:cNvPr>
                <p:cNvSpPr/>
                <p:nvPr/>
              </p:nvSpPr>
              <p:spPr>
                <a:xfrm>
                  <a:off x="4682811" y="1909105"/>
                  <a:ext cx="5008346" cy="542885"/>
                </a:xfrm>
                <a:prstGeom prst="rect">
                  <a:avLst/>
                </a:prstGeom>
              </p:spPr>
              <p:txBody>
                <a:bodyPr wrap="none">
                  <a:spAutoFit/>
                </a:bodyPr>
                <a:lstStyle/>
                <a:p>
                  <a:pPr algn="ctr"/>
                  <a:r>
                    <a:rPr lang="en-CA" sz="4400" b="1" dirty="0">
                      <a:solidFill>
                        <a:srgbClr val="1D326D"/>
                      </a:solidFill>
                      <a:latin typeface="Koblenz Serial" panose="02000000000000000000" pitchFamily="50" charset="0"/>
                    </a:rPr>
                    <a:t>Ranchville Cattle Company</a:t>
                  </a:r>
                </a:p>
              </p:txBody>
            </p:sp>
            <p:cxnSp>
              <p:nvCxnSpPr>
                <p:cNvPr id="25" name="Straight Arrow Connector 24">
                  <a:extLst>
                    <a:ext uri="{FF2B5EF4-FFF2-40B4-BE49-F238E27FC236}">
                      <a16:creationId xmlns:a16="http://schemas.microsoft.com/office/drawing/2014/main" id="{54F050F4-AAB5-4C76-8787-AB44F6A8FA77}"/>
                    </a:ext>
                  </a:extLst>
                </p:cNvPr>
                <p:cNvCxnSpPr>
                  <a:cxnSpLocks/>
                </p:cNvCxnSpPr>
                <p:nvPr/>
              </p:nvCxnSpPr>
              <p:spPr>
                <a:xfrm>
                  <a:off x="8785355" y="2559767"/>
                  <a:ext cx="0" cy="83194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B8937FBB-1F7E-42F5-8F0A-7E93C9F98ED1}"/>
                  </a:ext>
                </a:extLst>
              </p:cNvPr>
              <p:cNvCxnSpPr>
                <a:cxnSpLocks/>
                <a:stCxn id="24" idx="0"/>
              </p:cNvCxnSpPr>
              <p:nvPr/>
            </p:nvCxnSpPr>
            <p:spPr>
              <a:xfrm flipV="1">
                <a:off x="3751689" y="5400136"/>
                <a:ext cx="3011420" cy="69351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11912A-ED42-4F2C-961D-387A47CAC1E3}"/>
                  </a:ext>
                </a:extLst>
              </p:cNvPr>
              <p:cNvCxnSpPr>
                <a:cxnSpLocks/>
              </p:cNvCxnSpPr>
              <p:nvPr/>
            </p:nvCxnSpPr>
            <p:spPr>
              <a:xfrm flipH="1" flipV="1">
                <a:off x="2518913" y="5578892"/>
                <a:ext cx="1035170" cy="51475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C04B1FB-2925-4BE2-9902-D8228AA21C28}"/>
                  </a:ext>
                </a:extLst>
              </p:cNvPr>
              <p:cNvSpPr/>
              <p:nvPr/>
            </p:nvSpPr>
            <p:spPr>
              <a:xfrm>
                <a:off x="5142131" y="8250074"/>
                <a:ext cx="6733766" cy="769441"/>
              </a:xfrm>
              <a:prstGeom prst="rect">
                <a:avLst/>
              </a:prstGeom>
            </p:spPr>
            <p:txBody>
              <a:bodyPr wrap="none">
                <a:spAutoFit/>
              </a:bodyPr>
              <a:lstStyle/>
              <a:p>
                <a:pPr algn="ctr"/>
                <a:r>
                  <a:rPr lang="en-CA" sz="4400" b="1" dirty="0">
                    <a:solidFill>
                      <a:srgbClr val="1D326D"/>
                    </a:solidFill>
                    <a:latin typeface="Koblenz Serial" panose="02000000000000000000" pitchFamily="50" charset="0"/>
                  </a:rPr>
                  <a:t>Box 45, Bindloss, Alberta</a:t>
                </a:r>
              </a:p>
            </p:txBody>
          </p:sp>
          <p:cxnSp>
            <p:nvCxnSpPr>
              <p:cNvPr id="34" name="Straight Arrow Connector 33">
                <a:extLst>
                  <a:ext uri="{FF2B5EF4-FFF2-40B4-BE49-F238E27FC236}">
                    <a16:creationId xmlns:a16="http://schemas.microsoft.com/office/drawing/2014/main" id="{FF0DC25B-0B99-4D8E-B978-130B73F4AC3B}"/>
                  </a:ext>
                </a:extLst>
              </p:cNvPr>
              <p:cNvCxnSpPr>
                <a:cxnSpLocks/>
              </p:cNvCxnSpPr>
              <p:nvPr/>
            </p:nvCxnSpPr>
            <p:spPr>
              <a:xfrm flipH="1" flipV="1">
                <a:off x="9322030" y="4743490"/>
                <a:ext cx="711438" cy="16659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26D4952-716F-4AAB-B4D5-E884FAFFDA27}"/>
                  </a:ext>
                </a:extLst>
              </p:cNvPr>
              <p:cNvCxnSpPr>
                <a:cxnSpLocks/>
              </p:cNvCxnSpPr>
              <p:nvPr/>
            </p:nvCxnSpPr>
            <p:spPr>
              <a:xfrm>
                <a:off x="6035945" y="2176254"/>
                <a:ext cx="0" cy="1998363"/>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a:extLst>
                <a:ext uri="{FF2B5EF4-FFF2-40B4-BE49-F238E27FC236}">
                  <a16:creationId xmlns:a16="http://schemas.microsoft.com/office/drawing/2014/main" id="{C2400E3B-B27D-4F08-A926-26BFD3BA088F}"/>
                </a:ext>
              </a:extLst>
            </p:cNvPr>
            <p:cNvCxnSpPr>
              <a:cxnSpLocks/>
            </p:cNvCxnSpPr>
            <p:nvPr/>
          </p:nvCxnSpPr>
          <p:spPr>
            <a:xfrm flipV="1">
              <a:off x="7300898" y="6556076"/>
              <a:ext cx="4850757" cy="58197"/>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D935C76-89FE-41B3-A9EF-7AD5C7E878CA}"/>
              </a:ext>
            </a:extLst>
          </p:cNvPr>
          <p:cNvSpPr txBox="1"/>
          <p:nvPr/>
        </p:nvSpPr>
        <p:spPr>
          <a:xfrm>
            <a:off x="491510" y="7039295"/>
            <a:ext cx="5424545" cy="954106"/>
          </a:xfrm>
          <a:prstGeom prst="rect">
            <a:avLst/>
          </a:prstGeom>
          <a:noFill/>
        </p:spPr>
        <p:txBody>
          <a:bodyPr wrap="square" rtlCol="0">
            <a:spAutoFit/>
          </a:bodyPr>
          <a:lstStyle/>
          <a:p>
            <a:pPr algn="ctr"/>
            <a:r>
              <a:rPr lang="en-CA" sz="2800" dirty="0">
                <a:solidFill>
                  <a:srgbClr val="007836"/>
                </a:solidFill>
                <a:latin typeface="Koblenz Serial" panose="02000000000000000000" pitchFamily="50" charset="0"/>
              </a:rPr>
              <a:t>Decentralized Currency</a:t>
            </a:r>
          </a:p>
          <a:p>
            <a:pPr algn="ctr"/>
            <a:r>
              <a:rPr lang="en-CA" sz="2800" dirty="0">
                <a:solidFill>
                  <a:srgbClr val="007836"/>
                </a:solidFill>
                <a:latin typeface="Koblenz Serial" panose="02000000000000000000" pitchFamily="50" charset="0"/>
              </a:rPr>
              <a:t>(cryptocurrency)</a:t>
            </a:r>
            <a:endParaRPr lang="en-US" sz="2800" dirty="0">
              <a:solidFill>
                <a:srgbClr val="007836"/>
              </a:solidFill>
              <a:latin typeface="Koblenz Serial" panose="02000000000000000000" pitchFamily="50" charset="0"/>
            </a:endParaRPr>
          </a:p>
        </p:txBody>
      </p:sp>
      <p:sp>
        <p:nvSpPr>
          <p:cNvPr id="16" name="TextBox 15">
            <a:extLst>
              <a:ext uri="{FF2B5EF4-FFF2-40B4-BE49-F238E27FC236}">
                <a16:creationId xmlns:a16="http://schemas.microsoft.com/office/drawing/2014/main" id="{4876102A-CDEF-4802-83AF-347AAD286A9E}"/>
              </a:ext>
            </a:extLst>
          </p:cNvPr>
          <p:cNvSpPr txBox="1"/>
          <p:nvPr/>
        </p:nvSpPr>
        <p:spPr>
          <a:xfrm>
            <a:off x="5943864" y="7019097"/>
            <a:ext cx="5546331" cy="954106"/>
          </a:xfrm>
          <a:prstGeom prst="rect">
            <a:avLst/>
          </a:prstGeom>
          <a:noFill/>
        </p:spPr>
        <p:txBody>
          <a:bodyPr wrap="square" rtlCol="0">
            <a:spAutoFit/>
          </a:bodyPr>
          <a:lstStyle/>
          <a:p>
            <a:pPr algn="ctr"/>
            <a:r>
              <a:rPr lang="en-CA" sz="2800" dirty="0">
                <a:solidFill>
                  <a:srgbClr val="007836"/>
                </a:solidFill>
                <a:latin typeface="Koblenz Serial" panose="02000000000000000000" pitchFamily="50" charset="0"/>
              </a:rPr>
              <a:t>Decentralized Workflows</a:t>
            </a:r>
          </a:p>
          <a:p>
            <a:pPr algn="ctr"/>
            <a:r>
              <a:rPr lang="en-CA" sz="2800" dirty="0">
                <a:solidFill>
                  <a:srgbClr val="007836"/>
                </a:solidFill>
                <a:latin typeface="Koblenz Serial" panose="02000000000000000000" pitchFamily="50" charset="0"/>
              </a:rPr>
              <a:t>(business processes)</a:t>
            </a:r>
            <a:endParaRPr lang="en-US" sz="2800" dirty="0">
              <a:solidFill>
                <a:srgbClr val="007836"/>
              </a:solidFill>
              <a:latin typeface="Koblenz Serial" panose="02000000000000000000" pitchFamily="50" charset="0"/>
            </a:endParaRPr>
          </a:p>
        </p:txBody>
      </p:sp>
      <p:sp>
        <p:nvSpPr>
          <p:cNvPr id="17" name="TextBox 16">
            <a:extLst>
              <a:ext uri="{FF2B5EF4-FFF2-40B4-BE49-F238E27FC236}">
                <a16:creationId xmlns:a16="http://schemas.microsoft.com/office/drawing/2014/main" id="{C268AEA5-5AAF-46DD-BB60-BFB9C86F1F43}"/>
              </a:ext>
            </a:extLst>
          </p:cNvPr>
          <p:cNvSpPr txBox="1"/>
          <p:nvPr/>
        </p:nvSpPr>
        <p:spPr>
          <a:xfrm>
            <a:off x="11518004" y="6999682"/>
            <a:ext cx="5269982" cy="1384995"/>
          </a:xfrm>
          <a:prstGeom prst="rect">
            <a:avLst/>
          </a:prstGeom>
          <a:noFill/>
        </p:spPr>
        <p:txBody>
          <a:bodyPr wrap="square" rtlCol="0">
            <a:spAutoFit/>
          </a:bodyPr>
          <a:lstStyle/>
          <a:p>
            <a:pPr algn="ctr"/>
            <a:r>
              <a:rPr lang="en-CA" sz="2800" dirty="0">
                <a:solidFill>
                  <a:srgbClr val="007836"/>
                </a:solidFill>
                <a:latin typeface="Koblenz Serial" panose="02000000000000000000" pitchFamily="50" charset="0"/>
              </a:rPr>
              <a:t>Universal Digital Identity</a:t>
            </a:r>
          </a:p>
          <a:p>
            <a:pPr algn="ctr"/>
            <a:r>
              <a:rPr lang="en-CA" sz="2800" dirty="0">
                <a:solidFill>
                  <a:srgbClr val="007836"/>
                </a:solidFill>
                <a:latin typeface="Koblenz Serial" panose="02000000000000000000" pitchFamily="50" charset="0"/>
              </a:rPr>
              <a:t>(people, organizations, things, </a:t>
            </a:r>
          </a:p>
          <a:p>
            <a:pPr algn="ctr"/>
            <a:r>
              <a:rPr lang="en-CA" sz="2800" dirty="0">
                <a:solidFill>
                  <a:srgbClr val="007836"/>
                </a:solidFill>
                <a:latin typeface="Koblenz Serial" panose="02000000000000000000" pitchFamily="50" charset="0"/>
              </a:rPr>
              <a:t>&amp; business documents)</a:t>
            </a:r>
          </a:p>
        </p:txBody>
      </p:sp>
      <p:sp>
        <p:nvSpPr>
          <p:cNvPr id="19" name="Title 18">
            <a:extLst>
              <a:ext uri="{FF2B5EF4-FFF2-40B4-BE49-F238E27FC236}">
                <a16:creationId xmlns:a16="http://schemas.microsoft.com/office/drawing/2014/main" id="{C89A5D3C-8EB2-432E-AE0B-64E59AA77657}"/>
              </a:ext>
            </a:extLst>
          </p:cNvPr>
          <p:cNvSpPr>
            <a:spLocks noGrp="1"/>
          </p:cNvSpPr>
          <p:nvPr>
            <p:ph type="title"/>
          </p:nvPr>
        </p:nvSpPr>
        <p:spPr/>
        <p:txBody>
          <a:bodyPr>
            <a:normAutofit fontScale="90000"/>
          </a:bodyPr>
          <a:lstStyle/>
          <a:p>
            <a:r>
              <a:rPr lang="en-CA" cap="all" dirty="0">
                <a:latin typeface="Koblenz Serial" panose="02000000000000000000" pitchFamily="50" charset="0"/>
              </a:rPr>
              <a:t>Trusted Digital Web</a:t>
            </a:r>
            <a:endParaRPr lang="en-US" cap="all" dirty="0">
              <a:latin typeface="Koblenz Serial" panose="02000000000000000000" pitchFamily="50" charset="0"/>
            </a:endParaRPr>
          </a:p>
        </p:txBody>
      </p:sp>
      <p:sp>
        <p:nvSpPr>
          <p:cNvPr id="18" name="Date Placeholder 2">
            <a:extLst>
              <a:ext uri="{FF2B5EF4-FFF2-40B4-BE49-F238E27FC236}">
                <a16:creationId xmlns:a16="http://schemas.microsoft.com/office/drawing/2014/main" id="{148D96D5-4005-4BD8-BE32-FE7E92F11A8A}"/>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2019-10-16</a:t>
            </a:fld>
            <a:endParaRPr lang="en-CA" dirty="0">
              <a:solidFill>
                <a:schemeClr val="bg1"/>
              </a:solidFill>
            </a:endParaRPr>
          </a:p>
        </p:txBody>
      </p:sp>
      <p:sp>
        <p:nvSpPr>
          <p:cNvPr id="21" name="Footer Placeholder 3">
            <a:extLst>
              <a:ext uri="{FF2B5EF4-FFF2-40B4-BE49-F238E27FC236}">
                <a16:creationId xmlns:a16="http://schemas.microsoft.com/office/drawing/2014/main" id="{741A64A3-9F99-48F4-8E6F-39EF3521B084}"/>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Trusted Digital Web - Hyperonomy Digital Identity Lab - Parallelspace Corporation</a:t>
            </a:r>
            <a:endParaRPr lang="en-CA" dirty="0">
              <a:solidFill>
                <a:schemeClr val="bg1"/>
              </a:solidFill>
            </a:endParaRPr>
          </a:p>
        </p:txBody>
      </p:sp>
      <p:grpSp>
        <p:nvGrpSpPr>
          <p:cNvPr id="24" name="Group 23">
            <a:extLst>
              <a:ext uri="{FF2B5EF4-FFF2-40B4-BE49-F238E27FC236}">
                <a16:creationId xmlns:a16="http://schemas.microsoft.com/office/drawing/2014/main" id="{BC6BA96C-A694-4D46-A234-10721C4CFFB1}"/>
              </a:ext>
            </a:extLst>
          </p:cNvPr>
          <p:cNvGrpSpPr/>
          <p:nvPr/>
        </p:nvGrpSpPr>
        <p:grpSpPr>
          <a:xfrm>
            <a:off x="491510" y="2911406"/>
            <a:ext cx="16348108" cy="4112384"/>
            <a:chOff x="491510" y="2285768"/>
            <a:chExt cx="16348108" cy="4112384"/>
          </a:xfrm>
        </p:grpSpPr>
        <p:pic>
          <p:nvPicPr>
            <p:cNvPr id="8" name="Picture 7">
              <a:extLst>
                <a:ext uri="{FF2B5EF4-FFF2-40B4-BE49-F238E27FC236}">
                  <a16:creationId xmlns:a16="http://schemas.microsoft.com/office/drawing/2014/main" id="{030D1BE7-7760-4ADB-ADAF-73307F52DCBA}"/>
                </a:ext>
              </a:extLst>
            </p:cNvPr>
            <p:cNvPicPr>
              <a:picLocks noChangeAspect="1"/>
            </p:cNvPicPr>
            <p:nvPr/>
          </p:nvPicPr>
          <p:blipFill>
            <a:blip r:embed="rId4">
              <a:duotone>
                <a:prstClr val="black"/>
                <a:srgbClr val="D9C3A5">
                  <a:tint val="50000"/>
                  <a:satMod val="180000"/>
                </a:srgbClr>
              </a:duotone>
            </a:blip>
            <a:stretch>
              <a:fillRect/>
            </a:stretch>
          </p:blipFill>
          <p:spPr>
            <a:xfrm>
              <a:off x="5938784" y="2285768"/>
              <a:ext cx="5542237" cy="4098907"/>
            </a:xfrm>
            <a:prstGeom prst="rect">
              <a:avLst/>
            </a:prstGeom>
          </p:spPr>
        </p:pic>
        <p:pic>
          <p:nvPicPr>
            <p:cNvPr id="9" name="Picture 8">
              <a:extLst>
                <a:ext uri="{FF2B5EF4-FFF2-40B4-BE49-F238E27FC236}">
                  <a16:creationId xmlns:a16="http://schemas.microsoft.com/office/drawing/2014/main" id="{36AD4FED-9296-4BB1-9665-E55A5BE23C9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91947" y="2301272"/>
              <a:ext cx="5442500" cy="4086250"/>
            </a:xfrm>
            <a:prstGeom prst="rect">
              <a:avLst/>
            </a:prstGeom>
          </p:spPr>
        </p:pic>
        <p:grpSp>
          <p:nvGrpSpPr>
            <p:cNvPr id="15" name="Group 14">
              <a:extLst>
                <a:ext uri="{FF2B5EF4-FFF2-40B4-BE49-F238E27FC236}">
                  <a16:creationId xmlns:a16="http://schemas.microsoft.com/office/drawing/2014/main" id="{12CD115B-04EC-4344-8460-B5786E1A549F}"/>
                </a:ext>
              </a:extLst>
            </p:cNvPr>
            <p:cNvGrpSpPr/>
            <p:nvPr/>
          </p:nvGrpSpPr>
          <p:grpSpPr>
            <a:xfrm>
              <a:off x="11406350" y="2301272"/>
              <a:ext cx="5433268" cy="4073554"/>
              <a:chOff x="6025607" y="1135490"/>
              <a:chExt cx="2875115" cy="2155597"/>
            </a:xfrm>
          </p:grpSpPr>
          <p:sp>
            <p:nvSpPr>
              <p:cNvPr id="20" name="Rectangle 19">
                <a:extLst>
                  <a:ext uri="{FF2B5EF4-FFF2-40B4-BE49-F238E27FC236}">
                    <a16:creationId xmlns:a16="http://schemas.microsoft.com/office/drawing/2014/main" id="{63389076-AA90-4BF2-BE17-CA23EFA6A014}"/>
                  </a:ext>
                </a:extLst>
              </p:cNvPr>
              <p:cNvSpPr/>
              <p:nvPr/>
            </p:nvSpPr>
            <p:spPr>
              <a:xfrm>
                <a:off x="6030286" y="1144675"/>
                <a:ext cx="2853391" cy="214641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02" dirty="0"/>
              </a:p>
            </p:txBody>
          </p:sp>
          <p:pic>
            <p:nvPicPr>
              <p:cNvPr id="2" name="Picture 1">
                <a:extLst>
                  <a:ext uri="{FF2B5EF4-FFF2-40B4-BE49-F238E27FC236}">
                    <a16:creationId xmlns:a16="http://schemas.microsoft.com/office/drawing/2014/main" id="{331BDB81-DD77-45F6-9EB4-480024E58BD2}"/>
                  </a:ext>
                </a:extLst>
              </p:cNvPr>
              <p:cNvPicPr>
                <a:picLocks noChangeAspect="1"/>
              </p:cNvPicPr>
              <p:nvPr/>
            </p:nvPicPr>
            <p:blipFill>
              <a:blip r:embed="rId7">
                <a:duotone>
                  <a:prstClr val="black"/>
                  <a:schemeClr val="tx2">
                    <a:lumMod val="60000"/>
                    <a:lumOff val="40000"/>
                    <a:tint val="45000"/>
                    <a:satMod val="400000"/>
                  </a:schemeClr>
                </a:duotone>
              </a:blip>
              <a:stretch>
                <a:fillRect/>
              </a:stretch>
            </p:blipFill>
            <p:spPr>
              <a:xfrm>
                <a:off x="6084691" y="1135490"/>
                <a:ext cx="2788710" cy="2155183"/>
              </a:xfrm>
              <a:prstGeom prst="rect">
                <a:avLst/>
              </a:prstGeom>
            </p:spPr>
          </p:pic>
          <p:sp>
            <p:nvSpPr>
              <p:cNvPr id="4" name="Rectangle 3">
                <a:extLst>
                  <a:ext uri="{FF2B5EF4-FFF2-40B4-BE49-F238E27FC236}">
                    <a16:creationId xmlns:a16="http://schemas.microsoft.com/office/drawing/2014/main" id="{A9B11B5E-60D2-47B2-8229-DDA91791D42A}"/>
                  </a:ext>
                </a:extLst>
              </p:cNvPr>
              <p:cNvSpPr/>
              <p:nvPr/>
            </p:nvSpPr>
            <p:spPr>
              <a:xfrm>
                <a:off x="6179949" y="1860698"/>
                <a:ext cx="2628132" cy="239232"/>
              </a:xfrm>
              <a:prstGeom prst="rect">
                <a:avLst/>
              </a:prstGeom>
              <a:solidFill>
                <a:srgbClr val="C0D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02" dirty="0"/>
              </a:p>
            </p:txBody>
          </p:sp>
          <p:sp>
            <p:nvSpPr>
              <p:cNvPr id="3" name="TextBox 2">
                <a:extLst>
                  <a:ext uri="{FF2B5EF4-FFF2-40B4-BE49-F238E27FC236}">
                    <a16:creationId xmlns:a16="http://schemas.microsoft.com/office/drawing/2014/main" id="{D33DB832-5D38-459B-89B6-4830D0796D1E}"/>
                  </a:ext>
                </a:extLst>
              </p:cNvPr>
              <p:cNvSpPr txBox="1"/>
              <p:nvPr/>
            </p:nvSpPr>
            <p:spPr>
              <a:xfrm>
                <a:off x="6025607" y="1765574"/>
                <a:ext cx="2875115" cy="418226"/>
              </a:xfrm>
              <a:prstGeom prst="rect">
                <a:avLst/>
              </a:prstGeom>
              <a:noFill/>
            </p:spPr>
            <p:txBody>
              <a:bodyPr wrap="square" rtlCol="0">
                <a:spAutoFit/>
              </a:bodyPr>
              <a:lstStyle/>
              <a:p>
                <a:pPr algn="ctr"/>
                <a:r>
                  <a:rPr lang="en-CA" sz="4536" b="1" dirty="0">
                    <a:solidFill>
                      <a:srgbClr val="002060"/>
                    </a:solidFill>
                    <a:latin typeface="Arial Narrow" panose="020B0606020202030204" pitchFamily="34" charset="0"/>
                  </a:rPr>
                  <a:t>  DIGITAL IDENTITY</a:t>
                </a:r>
                <a:endParaRPr lang="en-US" sz="4536" b="1" dirty="0">
                  <a:solidFill>
                    <a:srgbClr val="002060"/>
                  </a:solidFill>
                  <a:latin typeface="Arial Narrow" panose="020B0606020202030204" pitchFamily="34" charset="0"/>
                </a:endParaRPr>
              </a:p>
            </p:txBody>
          </p:sp>
        </p:grpSp>
        <p:cxnSp>
          <p:nvCxnSpPr>
            <p:cNvPr id="12" name="Straight Connector 11">
              <a:extLst>
                <a:ext uri="{FF2B5EF4-FFF2-40B4-BE49-F238E27FC236}">
                  <a16:creationId xmlns:a16="http://schemas.microsoft.com/office/drawing/2014/main" id="{DC8C05CC-4D2D-4C1F-AE37-8A63C713BFDB}"/>
                </a:ext>
              </a:extLst>
            </p:cNvPr>
            <p:cNvCxnSpPr/>
            <p:nvPr/>
          </p:nvCxnSpPr>
          <p:spPr>
            <a:xfrm>
              <a:off x="11509610" y="2294520"/>
              <a:ext cx="0" cy="4103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6D6D86-B3E2-4C88-A41C-712FD6C70647}"/>
                </a:ext>
              </a:extLst>
            </p:cNvPr>
            <p:cNvCxnSpPr>
              <a:cxnSpLocks/>
            </p:cNvCxnSpPr>
            <p:nvPr/>
          </p:nvCxnSpPr>
          <p:spPr>
            <a:xfrm>
              <a:off x="5926298" y="2285768"/>
              <a:ext cx="4293" cy="4112384"/>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92D0A02-4352-45FB-98EA-8FDBE120F2F9}"/>
                </a:ext>
              </a:extLst>
            </p:cNvPr>
            <p:cNvSpPr/>
            <p:nvPr/>
          </p:nvSpPr>
          <p:spPr>
            <a:xfrm>
              <a:off x="491510" y="2285768"/>
              <a:ext cx="16296482" cy="4103780"/>
            </a:xfrm>
            <a:prstGeom prst="rect">
              <a:avLst/>
            </a:prstGeom>
            <a:noFill/>
            <a:ln>
              <a:solidFill>
                <a:srgbClr val="1D3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02" dirty="0"/>
            </a:p>
          </p:txBody>
        </p:sp>
      </p:grpSp>
      <p:sp>
        <p:nvSpPr>
          <p:cNvPr id="6" name="Rectangle 5">
            <a:extLst>
              <a:ext uri="{FF2B5EF4-FFF2-40B4-BE49-F238E27FC236}">
                <a16:creationId xmlns:a16="http://schemas.microsoft.com/office/drawing/2014/main" id="{1DEACD60-F0BD-4C16-BD36-5D702FE4484F}"/>
              </a:ext>
            </a:extLst>
          </p:cNvPr>
          <p:cNvSpPr/>
          <p:nvPr/>
        </p:nvSpPr>
        <p:spPr>
          <a:xfrm>
            <a:off x="4320163" y="2348984"/>
            <a:ext cx="8639175" cy="523220"/>
          </a:xfrm>
          <a:prstGeom prst="rect">
            <a:avLst/>
          </a:prstGeom>
        </p:spPr>
        <p:txBody>
          <a:bodyPr>
            <a:spAutoFit/>
          </a:bodyPr>
          <a:lstStyle/>
          <a:p>
            <a:pPr algn="ctr"/>
            <a:r>
              <a:rPr lang="en-CA" sz="2800" dirty="0">
                <a:solidFill>
                  <a:srgbClr val="007836"/>
                </a:solidFill>
                <a:latin typeface="Koblenz Serial" panose="02000000000000000000" pitchFamily="50" charset="0"/>
              </a:rPr>
              <a:t>Fully Integrated Experience</a:t>
            </a:r>
            <a:endParaRPr lang="en-US" sz="2800" dirty="0">
              <a:solidFill>
                <a:srgbClr val="007836"/>
              </a:solidFill>
              <a:latin typeface="Koblenz Serial" panose="02000000000000000000" pitchFamily="50" charset="0"/>
            </a:endParaRPr>
          </a:p>
        </p:txBody>
      </p:sp>
      <p:grpSp>
        <p:nvGrpSpPr>
          <p:cNvPr id="22" name="Group 21">
            <a:extLst>
              <a:ext uri="{FF2B5EF4-FFF2-40B4-BE49-F238E27FC236}">
                <a16:creationId xmlns:a16="http://schemas.microsoft.com/office/drawing/2014/main" id="{C13A4A6D-A09A-40B9-A731-00BBC93557C0}"/>
              </a:ext>
            </a:extLst>
          </p:cNvPr>
          <p:cNvGrpSpPr/>
          <p:nvPr/>
        </p:nvGrpSpPr>
        <p:grpSpPr>
          <a:xfrm>
            <a:off x="12737831" y="353431"/>
            <a:ext cx="4018825" cy="2059700"/>
            <a:chOff x="7566261" y="539191"/>
            <a:chExt cx="2835514" cy="1453238"/>
          </a:xfrm>
        </p:grpSpPr>
        <p:pic>
          <p:nvPicPr>
            <p:cNvPr id="23" name="Picture 22">
              <a:extLst>
                <a:ext uri="{FF2B5EF4-FFF2-40B4-BE49-F238E27FC236}">
                  <a16:creationId xmlns:a16="http://schemas.microsoft.com/office/drawing/2014/main" id="{2FAD3E09-87AB-43F6-85D0-814C2CBC8055}"/>
                </a:ext>
              </a:extLst>
            </p:cNvPr>
            <p:cNvPicPr>
              <a:picLocks noChangeAspect="1"/>
            </p:cNvPicPr>
            <p:nvPr/>
          </p:nvPicPr>
          <p:blipFill>
            <a:blip r:embed="rId8"/>
            <a:stretch>
              <a:fillRect/>
            </a:stretch>
          </p:blipFill>
          <p:spPr>
            <a:xfrm>
              <a:off x="7566261" y="558441"/>
              <a:ext cx="1433988" cy="1433988"/>
            </a:xfrm>
            <a:prstGeom prst="rect">
              <a:avLst/>
            </a:prstGeom>
          </p:spPr>
        </p:pic>
        <p:sp>
          <p:nvSpPr>
            <p:cNvPr id="25" name="TextBox 24">
              <a:extLst>
                <a:ext uri="{FF2B5EF4-FFF2-40B4-BE49-F238E27FC236}">
                  <a16:creationId xmlns:a16="http://schemas.microsoft.com/office/drawing/2014/main" id="{65B52439-A9B4-4CA2-9E4C-7C4375F00CD5}"/>
                </a:ext>
              </a:extLst>
            </p:cNvPr>
            <p:cNvSpPr txBox="1"/>
            <p:nvPr/>
          </p:nvSpPr>
          <p:spPr>
            <a:xfrm>
              <a:off x="9067000" y="539191"/>
              <a:ext cx="1334775" cy="1450184"/>
            </a:xfrm>
            <a:prstGeom prst="rect">
              <a:avLst/>
            </a:prstGeom>
            <a:noFill/>
          </p:spPr>
          <p:txBody>
            <a:bodyPr wrap="none" rtlCol="0">
              <a:spAutoFit/>
            </a:bodyPr>
            <a:lstStyle/>
            <a:p>
              <a:r>
                <a:rPr lang="en-CA" sz="4252" dirty="0">
                  <a:latin typeface="Koblenz Serial" panose="02000000000000000000" pitchFamily="50" charset="0"/>
                </a:rPr>
                <a:t>Trusted</a:t>
              </a:r>
            </a:p>
            <a:p>
              <a:r>
                <a:rPr lang="en-CA" sz="4252" dirty="0">
                  <a:latin typeface="Koblenz Serial" panose="02000000000000000000" pitchFamily="50" charset="0"/>
                </a:rPr>
                <a:t>Digital</a:t>
              </a:r>
            </a:p>
            <a:p>
              <a:r>
                <a:rPr lang="en-CA" sz="4252" dirty="0">
                  <a:latin typeface="Koblenz Serial" panose="02000000000000000000" pitchFamily="50" charset="0"/>
                </a:rPr>
                <a:t>Web</a:t>
              </a:r>
            </a:p>
          </p:txBody>
        </p:sp>
      </p:grpSp>
    </p:spTree>
    <p:custDataLst>
      <p:tags r:id="rId1"/>
    </p:custDataLst>
    <p:extLst>
      <p:ext uri="{BB962C8B-B14F-4D97-AF65-F5344CB8AC3E}">
        <p14:creationId xmlns:p14="http://schemas.microsoft.com/office/powerpoint/2010/main" val="287819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E7DB57-EE72-434B-8CD8-608548FA7D40}"/>
              </a:ext>
            </a:extLst>
          </p:cNvPr>
          <p:cNvSpPr/>
          <p:nvPr/>
        </p:nvSpPr>
        <p:spPr>
          <a:xfrm>
            <a:off x="0" y="7858552"/>
            <a:ext cx="17279938" cy="1883319"/>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Koblenz Serial" panose="02000000000000000000" pitchFamily="50" charset="0"/>
            </a:endParaRPr>
          </a:p>
        </p:txBody>
      </p:sp>
      <p:sp>
        <p:nvSpPr>
          <p:cNvPr id="5" name="Isosceles Triangle 4">
            <a:extLst>
              <a:ext uri="{FF2B5EF4-FFF2-40B4-BE49-F238E27FC236}">
                <a16:creationId xmlns:a16="http://schemas.microsoft.com/office/drawing/2014/main" id="{355B8EBE-4AC9-4230-AE0B-B0CC7D5885AF}"/>
              </a:ext>
            </a:extLst>
          </p:cNvPr>
          <p:cNvSpPr/>
          <p:nvPr/>
        </p:nvSpPr>
        <p:spPr>
          <a:xfrm>
            <a:off x="4374644" y="916581"/>
            <a:ext cx="8566737" cy="7385117"/>
          </a:xfrm>
          <a:prstGeom prst="triangle">
            <a:avLst/>
          </a:prstGeom>
          <a:solidFill>
            <a:srgbClr val="C9F1FF"/>
          </a:solidFill>
          <a:ln w="57150">
            <a:solidFill>
              <a:srgbClr val="1D3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Koblenz Serial" panose="02000000000000000000" pitchFamily="50" charset="0"/>
            </a:endParaRPr>
          </a:p>
        </p:txBody>
      </p:sp>
      <p:sp>
        <p:nvSpPr>
          <p:cNvPr id="6" name="TextBox 5">
            <a:extLst>
              <a:ext uri="{FF2B5EF4-FFF2-40B4-BE49-F238E27FC236}">
                <a16:creationId xmlns:a16="http://schemas.microsoft.com/office/drawing/2014/main" id="{E1E82391-4C2B-45C6-A4AF-C00550068E5D}"/>
              </a:ext>
            </a:extLst>
          </p:cNvPr>
          <p:cNvSpPr txBox="1"/>
          <p:nvPr/>
        </p:nvSpPr>
        <p:spPr>
          <a:xfrm>
            <a:off x="2342606" y="8364079"/>
            <a:ext cx="4525698" cy="954107"/>
          </a:xfrm>
          <a:prstGeom prst="rect">
            <a:avLst/>
          </a:prstGeom>
          <a:noFill/>
        </p:spPr>
        <p:txBody>
          <a:bodyPr wrap="square" rtlCol="0">
            <a:spAutoFit/>
          </a:bodyPr>
          <a:lstStyle/>
          <a:p>
            <a:pPr algn="ctr"/>
            <a:r>
              <a:rPr lang="en-CA" sz="2800" dirty="0">
                <a:solidFill>
                  <a:srgbClr val="1D326D"/>
                </a:solidFill>
                <a:latin typeface="Koblenz Serial" panose="02000000000000000000" pitchFamily="50" charset="0"/>
              </a:rPr>
              <a:t>Decentralized Currency</a:t>
            </a:r>
          </a:p>
          <a:p>
            <a:pPr algn="ctr"/>
            <a:r>
              <a:rPr lang="en-CA" sz="2800" dirty="0">
                <a:solidFill>
                  <a:srgbClr val="1D326D"/>
                </a:solidFill>
                <a:latin typeface="Koblenz Serial" panose="02000000000000000000" pitchFamily="50" charset="0"/>
              </a:rPr>
              <a:t>(cryptocurrency)</a:t>
            </a:r>
            <a:endParaRPr lang="en-US" sz="2800" dirty="0">
              <a:solidFill>
                <a:srgbClr val="1D326D"/>
              </a:solidFill>
              <a:latin typeface="Koblenz Serial" panose="02000000000000000000" pitchFamily="50" charset="0"/>
            </a:endParaRPr>
          </a:p>
        </p:txBody>
      </p:sp>
      <p:sp>
        <p:nvSpPr>
          <p:cNvPr id="7" name="TextBox 6">
            <a:extLst>
              <a:ext uri="{FF2B5EF4-FFF2-40B4-BE49-F238E27FC236}">
                <a16:creationId xmlns:a16="http://schemas.microsoft.com/office/drawing/2014/main" id="{B85216B5-29DD-4B7F-A398-AFA2FADA2730}"/>
              </a:ext>
            </a:extLst>
          </p:cNvPr>
          <p:cNvSpPr txBox="1"/>
          <p:nvPr/>
        </p:nvSpPr>
        <p:spPr>
          <a:xfrm>
            <a:off x="8212827" y="8384651"/>
            <a:ext cx="9120538" cy="1384995"/>
          </a:xfrm>
          <a:prstGeom prst="rect">
            <a:avLst/>
          </a:prstGeom>
          <a:noFill/>
        </p:spPr>
        <p:txBody>
          <a:bodyPr wrap="square" rtlCol="0">
            <a:spAutoFit/>
          </a:bodyPr>
          <a:lstStyle/>
          <a:p>
            <a:pPr algn="ctr"/>
            <a:r>
              <a:rPr lang="en-CA" sz="2800" dirty="0">
                <a:solidFill>
                  <a:srgbClr val="1D326D"/>
                </a:solidFill>
                <a:latin typeface="Koblenz Serial" panose="02000000000000000000" pitchFamily="50" charset="0"/>
              </a:rPr>
              <a:t>Universal Digital Identity (UDID)</a:t>
            </a:r>
            <a:br>
              <a:rPr lang="en-CA" sz="2800" dirty="0">
                <a:solidFill>
                  <a:srgbClr val="1D326D"/>
                </a:solidFill>
                <a:latin typeface="Koblenz Serial" panose="02000000000000000000" pitchFamily="50" charset="0"/>
              </a:rPr>
            </a:br>
            <a:r>
              <a:rPr lang="en-CA" sz="2800" dirty="0">
                <a:solidFill>
                  <a:srgbClr val="1D326D"/>
                </a:solidFill>
                <a:latin typeface="Koblenz Serial" panose="02000000000000000000" pitchFamily="50" charset="0"/>
              </a:rPr>
              <a:t>(people, organizations, things, </a:t>
            </a:r>
          </a:p>
          <a:p>
            <a:pPr algn="ctr"/>
            <a:r>
              <a:rPr lang="en-CA" sz="2800" dirty="0">
                <a:solidFill>
                  <a:srgbClr val="1D326D"/>
                </a:solidFill>
                <a:latin typeface="Koblenz Serial" panose="02000000000000000000" pitchFamily="50" charset="0"/>
              </a:rPr>
              <a:t>&amp; business documents)</a:t>
            </a:r>
          </a:p>
        </p:txBody>
      </p:sp>
      <p:sp>
        <p:nvSpPr>
          <p:cNvPr id="8" name="TextBox 7">
            <a:extLst>
              <a:ext uri="{FF2B5EF4-FFF2-40B4-BE49-F238E27FC236}">
                <a16:creationId xmlns:a16="http://schemas.microsoft.com/office/drawing/2014/main" id="{7AFE5731-95A2-4833-8454-BB0DB86A5DBD}"/>
              </a:ext>
            </a:extLst>
          </p:cNvPr>
          <p:cNvSpPr txBox="1"/>
          <p:nvPr/>
        </p:nvSpPr>
        <p:spPr>
          <a:xfrm>
            <a:off x="3091186" y="148"/>
            <a:ext cx="11133652" cy="954107"/>
          </a:xfrm>
          <a:prstGeom prst="rect">
            <a:avLst/>
          </a:prstGeom>
          <a:noFill/>
        </p:spPr>
        <p:txBody>
          <a:bodyPr wrap="square" rtlCol="0">
            <a:spAutoFit/>
          </a:bodyPr>
          <a:lstStyle/>
          <a:p>
            <a:pPr algn="ctr"/>
            <a:r>
              <a:rPr lang="en-CA" sz="2800" dirty="0">
                <a:solidFill>
                  <a:srgbClr val="1D326D"/>
                </a:solidFill>
                <a:latin typeface="Koblenz Serial" panose="02000000000000000000" pitchFamily="50" charset="0"/>
              </a:rPr>
              <a:t>Decentralized Workflows</a:t>
            </a:r>
          </a:p>
          <a:p>
            <a:pPr algn="ctr"/>
            <a:r>
              <a:rPr lang="en-CA" sz="2800" dirty="0">
                <a:solidFill>
                  <a:srgbClr val="1D326D"/>
                </a:solidFill>
                <a:latin typeface="Koblenz Serial" panose="02000000000000000000" pitchFamily="50" charset="0"/>
              </a:rPr>
              <a:t>(business processes)</a:t>
            </a:r>
          </a:p>
        </p:txBody>
      </p:sp>
      <p:sp>
        <p:nvSpPr>
          <p:cNvPr id="2" name="Rectangle 1">
            <a:extLst>
              <a:ext uri="{FF2B5EF4-FFF2-40B4-BE49-F238E27FC236}">
                <a16:creationId xmlns:a16="http://schemas.microsoft.com/office/drawing/2014/main" id="{2F47491D-6EAF-45C5-B98F-0F83A43D087D}"/>
              </a:ext>
            </a:extLst>
          </p:cNvPr>
          <p:cNvSpPr/>
          <p:nvPr/>
        </p:nvSpPr>
        <p:spPr>
          <a:xfrm>
            <a:off x="4379162" y="7714624"/>
            <a:ext cx="8639969" cy="523220"/>
          </a:xfrm>
          <a:prstGeom prst="rect">
            <a:avLst/>
          </a:prstGeom>
        </p:spPr>
        <p:txBody>
          <a:bodyPr>
            <a:spAutoFit/>
          </a:bodyPr>
          <a:lstStyle/>
          <a:p>
            <a:pPr algn="ctr"/>
            <a:r>
              <a:rPr lang="en-CA" sz="2800" i="1" dirty="0">
                <a:solidFill>
                  <a:srgbClr val="1D326D"/>
                </a:solidFill>
                <a:latin typeface="Koblenz Serial" panose="02000000000000000000" pitchFamily="50" charset="0"/>
              </a:rPr>
              <a:t>transfers and trading</a:t>
            </a:r>
          </a:p>
        </p:txBody>
      </p:sp>
      <p:sp>
        <p:nvSpPr>
          <p:cNvPr id="9" name="Rectangle 8">
            <a:extLst>
              <a:ext uri="{FF2B5EF4-FFF2-40B4-BE49-F238E27FC236}">
                <a16:creationId xmlns:a16="http://schemas.microsoft.com/office/drawing/2014/main" id="{9C612C3C-0E3D-4303-958C-F3A5BF701390}"/>
              </a:ext>
            </a:extLst>
          </p:cNvPr>
          <p:cNvSpPr/>
          <p:nvPr/>
        </p:nvSpPr>
        <p:spPr>
          <a:xfrm rot="18019278">
            <a:off x="2044851" y="4091896"/>
            <a:ext cx="8415133" cy="523220"/>
          </a:xfrm>
          <a:prstGeom prst="rect">
            <a:avLst/>
          </a:prstGeom>
        </p:spPr>
        <p:txBody>
          <a:bodyPr wrap="square">
            <a:spAutoFit/>
          </a:bodyPr>
          <a:lstStyle/>
          <a:p>
            <a:pPr algn="ctr"/>
            <a:r>
              <a:rPr lang="en-CA" sz="2800" i="1" dirty="0">
                <a:solidFill>
                  <a:srgbClr val="1D326D"/>
                </a:solidFill>
                <a:latin typeface="Koblenz Serial" panose="02000000000000000000" pitchFamily="50" charset="0"/>
              </a:rPr>
              <a:t>purchasing </a:t>
            </a:r>
          </a:p>
        </p:txBody>
      </p:sp>
      <p:sp>
        <p:nvSpPr>
          <p:cNvPr id="3" name="Rectangle 2">
            <a:extLst>
              <a:ext uri="{FF2B5EF4-FFF2-40B4-BE49-F238E27FC236}">
                <a16:creationId xmlns:a16="http://schemas.microsoft.com/office/drawing/2014/main" id="{FE0E2104-2C33-414A-AA72-D531C51D261E}"/>
              </a:ext>
            </a:extLst>
          </p:cNvPr>
          <p:cNvSpPr/>
          <p:nvPr/>
        </p:nvSpPr>
        <p:spPr>
          <a:xfrm rot="3565635">
            <a:off x="9181589" y="4259933"/>
            <a:ext cx="3852913" cy="523220"/>
          </a:xfrm>
          <a:prstGeom prst="rect">
            <a:avLst/>
          </a:prstGeom>
        </p:spPr>
        <p:txBody>
          <a:bodyPr wrap="none">
            <a:spAutoFit/>
          </a:bodyPr>
          <a:lstStyle/>
          <a:p>
            <a:pPr algn="ctr"/>
            <a:r>
              <a:rPr lang="en-CA" sz="2800" i="1" dirty="0">
                <a:solidFill>
                  <a:srgbClr val="1D326D"/>
                </a:solidFill>
                <a:latin typeface="Koblenz Serial" panose="02000000000000000000" pitchFamily="50" charset="0"/>
              </a:rPr>
              <a:t>business choreography</a:t>
            </a:r>
          </a:p>
        </p:txBody>
      </p:sp>
      <p:sp>
        <p:nvSpPr>
          <p:cNvPr id="11" name="Title 18">
            <a:extLst>
              <a:ext uri="{FF2B5EF4-FFF2-40B4-BE49-F238E27FC236}">
                <a16:creationId xmlns:a16="http://schemas.microsoft.com/office/drawing/2014/main" id="{E493F229-79AA-4165-AF81-621AAC54B968}"/>
              </a:ext>
            </a:extLst>
          </p:cNvPr>
          <p:cNvSpPr>
            <a:spLocks noGrp="1"/>
          </p:cNvSpPr>
          <p:nvPr>
            <p:ph type="title"/>
          </p:nvPr>
        </p:nvSpPr>
        <p:spPr>
          <a:xfrm>
            <a:off x="491962" y="802305"/>
            <a:ext cx="4614357" cy="6201610"/>
          </a:xfrm>
        </p:spPr>
        <p:txBody>
          <a:bodyPr>
            <a:normAutofit/>
          </a:bodyPr>
          <a:lstStyle/>
          <a:p>
            <a:pPr algn="ctr"/>
            <a:r>
              <a:rPr lang="en-CA" sz="5400" dirty="0">
                <a:solidFill>
                  <a:srgbClr val="1D326D"/>
                </a:solidFill>
                <a:latin typeface="Koblenz Serial" panose="02000000000000000000" pitchFamily="50" charset="0"/>
              </a:rPr>
              <a:t>Trusted Digital Web </a:t>
            </a:r>
            <a:br>
              <a:rPr lang="en-CA" dirty="0">
                <a:solidFill>
                  <a:srgbClr val="1D326D"/>
                </a:solidFill>
                <a:latin typeface="Koblenz Serial" panose="02000000000000000000" pitchFamily="50" charset="0"/>
              </a:rPr>
            </a:br>
            <a:br>
              <a:rPr lang="en-CA" sz="4536" dirty="0">
                <a:latin typeface="Koblenz Serial" panose="02000000000000000000" pitchFamily="50" charset="0"/>
              </a:rPr>
            </a:br>
            <a:r>
              <a:rPr lang="en-CA" sz="4536" dirty="0">
                <a:solidFill>
                  <a:schemeClr val="accent6">
                    <a:lumMod val="75000"/>
                  </a:schemeClr>
                </a:solidFill>
                <a:latin typeface="Koblenz Serial" panose="02000000000000000000" pitchFamily="50" charset="0"/>
              </a:rPr>
              <a:t>Fully Integrated Experience</a:t>
            </a:r>
            <a:br>
              <a:rPr lang="en-CA" sz="4536" dirty="0">
                <a:solidFill>
                  <a:schemeClr val="accent6">
                    <a:lumMod val="75000"/>
                  </a:schemeClr>
                </a:solidFill>
                <a:latin typeface="Koblenz Serial" panose="02000000000000000000" pitchFamily="50" charset="0"/>
              </a:rPr>
            </a:br>
            <a:endParaRPr lang="en-US" sz="2800" dirty="0">
              <a:solidFill>
                <a:schemeClr val="accent6">
                  <a:lumMod val="75000"/>
                </a:schemeClr>
              </a:solidFill>
            </a:endParaRPr>
          </a:p>
        </p:txBody>
      </p:sp>
      <p:grpSp>
        <p:nvGrpSpPr>
          <p:cNvPr id="13" name="Group 12">
            <a:extLst>
              <a:ext uri="{FF2B5EF4-FFF2-40B4-BE49-F238E27FC236}">
                <a16:creationId xmlns:a16="http://schemas.microsoft.com/office/drawing/2014/main" id="{B82D352D-5065-4BC2-9067-BB8E15095F7B}"/>
              </a:ext>
            </a:extLst>
          </p:cNvPr>
          <p:cNvGrpSpPr/>
          <p:nvPr/>
        </p:nvGrpSpPr>
        <p:grpSpPr>
          <a:xfrm>
            <a:off x="6409338" y="4897016"/>
            <a:ext cx="4516065" cy="2766090"/>
            <a:chOff x="3380867" y="2677290"/>
            <a:chExt cx="2389760" cy="1463728"/>
          </a:xfrm>
        </p:grpSpPr>
        <p:pic>
          <p:nvPicPr>
            <p:cNvPr id="10" name="Picture 9">
              <a:extLst>
                <a:ext uri="{FF2B5EF4-FFF2-40B4-BE49-F238E27FC236}">
                  <a16:creationId xmlns:a16="http://schemas.microsoft.com/office/drawing/2014/main" id="{2EE5C4BE-0523-451B-881C-112A449FFC93}"/>
                </a:ext>
              </a:extLst>
            </p:cNvPr>
            <p:cNvPicPr>
              <a:picLocks noChangeAspect="1"/>
            </p:cNvPicPr>
            <p:nvPr/>
          </p:nvPicPr>
          <p:blipFill>
            <a:blip r:embed="rId3"/>
            <a:stretch>
              <a:fillRect/>
            </a:stretch>
          </p:blipFill>
          <p:spPr>
            <a:xfrm>
              <a:off x="3380867" y="2677290"/>
              <a:ext cx="2389760" cy="1463728"/>
            </a:xfrm>
            <a:prstGeom prst="rect">
              <a:avLst/>
            </a:prstGeom>
            <a:ln w="19050">
              <a:solidFill>
                <a:schemeClr val="accent6">
                  <a:lumMod val="75000"/>
                </a:schemeClr>
              </a:solidFill>
            </a:ln>
          </p:spPr>
        </p:pic>
        <p:sp>
          <p:nvSpPr>
            <p:cNvPr id="12" name="Rectangle 11">
              <a:extLst>
                <a:ext uri="{FF2B5EF4-FFF2-40B4-BE49-F238E27FC236}">
                  <a16:creationId xmlns:a16="http://schemas.microsoft.com/office/drawing/2014/main" id="{3FCB3660-79A2-43A3-8F29-8A28F43868C8}"/>
                </a:ext>
              </a:extLst>
            </p:cNvPr>
            <p:cNvSpPr/>
            <p:nvPr/>
          </p:nvSpPr>
          <p:spPr>
            <a:xfrm>
              <a:off x="3467566" y="3425668"/>
              <a:ext cx="2169134" cy="570030"/>
            </a:xfrm>
            <a:prstGeom prst="rect">
              <a:avLst/>
            </a:prstGeom>
          </p:spPr>
          <p:txBody>
            <a:bodyPr wrap="none">
              <a:spAutoFit/>
            </a:bodyPr>
            <a:lstStyle/>
            <a:p>
              <a:pPr algn="ctr"/>
              <a:r>
                <a:rPr lang="en-CA" sz="3200" dirty="0">
                  <a:solidFill>
                    <a:schemeClr val="accent6">
                      <a:lumMod val="75000"/>
                    </a:schemeClr>
                  </a:solidFill>
                  <a:latin typeface="Koblenz Serial" panose="02000000000000000000" pitchFamily="50" charset="0"/>
                </a:rPr>
                <a:t>Fully</a:t>
              </a:r>
            </a:p>
            <a:p>
              <a:pPr algn="ctr"/>
              <a:r>
                <a:rPr lang="en-CA" sz="3200" dirty="0">
                  <a:solidFill>
                    <a:schemeClr val="accent6">
                      <a:lumMod val="75000"/>
                    </a:schemeClr>
                  </a:solidFill>
                  <a:latin typeface="Koblenz Serial" panose="02000000000000000000" pitchFamily="50" charset="0"/>
                </a:rPr>
                <a:t>Integrated Experience</a:t>
              </a:r>
              <a:endParaRPr lang="en-US" sz="3200" dirty="0">
                <a:solidFill>
                  <a:schemeClr val="accent6">
                    <a:lumMod val="75000"/>
                  </a:schemeClr>
                </a:solidFill>
                <a:latin typeface="Koblenz Serial" panose="02000000000000000000" pitchFamily="50" charset="0"/>
              </a:endParaRPr>
            </a:p>
          </p:txBody>
        </p:sp>
      </p:grpSp>
      <p:sp>
        <p:nvSpPr>
          <p:cNvPr id="16" name="Slide Number Placeholder 5">
            <a:extLst>
              <a:ext uri="{FF2B5EF4-FFF2-40B4-BE49-F238E27FC236}">
                <a16:creationId xmlns:a16="http://schemas.microsoft.com/office/drawing/2014/main" id="{2F618488-26DA-42CA-A2BD-65C3C51BA22F}"/>
              </a:ext>
            </a:extLst>
          </p:cNvPr>
          <p:cNvSpPr txBox="1">
            <a:spLocks/>
          </p:cNvSpPr>
          <p:nvPr/>
        </p:nvSpPr>
        <p:spPr>
          <a:xfrm>
            <a:off x="704850" y="9019514"/>
            <a:ext cx="1168522" cy="436743"/>
          </a:xfrm>
          <a:prstGeom prst="rect">
            <a:avLst/>
          </a:prstGeom>
        </p:spPr>
        <p:txBody>
          <a:bodyPr vert="horz" lIns="91440" tIns="45720" rIns="91440" bIns="45720" rtlCol="0" anchor="ctr"/>
          <a:lstStyle>
            <a:defPPr>
              <a:defRPr lang="en-US"/>
            </a:defPPr>
            <a:lvl1pPr marL="0" algn="l"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5C67D1-9F66-4BC1-9BEC-73C07D7C9B6B}" type="slidenum">
              <a:rPr lang="en-US" smtClean="0">
                <a:solidFill>
                  <a:srgbClr val="1D326D"/>
                </a:solidFill>
              </a:rPr>
              <a:pPr/>
              <a:t>21</a:t>
            </a:fld>
            <a:endParaRPr lang="en-US" dirty="0">
              <a:solidFill>
                <a:srgbClr val="1D326D"/>
              </a:solidFill>
            </a:endParaRPr>
          </a:p>
        </p:txBody>
      </p:sp>
      <p:grpSp>
        <p:nvGrpSpPr>
          <p:cNvPr id="17" name="Group 16">
            <a:extLst>
              <a:ext uri="{FF2B5EF4-FFF2-40B4-BE49-F238E27FC236}">
                <a16:creationId xmlns:a16="http://schemas.microsoft.com/office/drawing/2014/main" id="{8A0E19A7-9E59-4C83-8CF6-310DA140D6B1}"/>
              </a:ext>
            </a:extLst>
          </p:cNvPr>
          <p:cNvGrpSpPr/>
          <p:nvPr/>
        </p:nvGrpSpPr>
        <p:grpSpPr>
          <a:xfrm>
            <a:off x="12737831" y="353431"/>
            <a:ext cx="4018825" cy="2059700"/>
            <a:chOff x="7566261" y="539191"/>
            <a:chExt cx="2835514" cy="1453238"/>
          </a:xfrm>
        </p:grpSpPr>
        <p:pic>
          <p:nvPicPr>
            <p:cNvPr id="18" name="Picture 17">
              <a:extLst>
                <a:ext uri="{FF2B5EF4-FFF2-40B4-BE49-F238E27FC236}">
                  <a16:creationId xmlns:a16="http://schemas.microsoft.com/office/drawing/2014/main" id="{9114A9DC-1AF6-4183-9672-627DB8A7807F}"/>
                </a:ext>
              </a:extLst>
            </p:cNvPr>
            <p:cNvPicPr>
              <a:picLocks noChangeAspect="1"/>
            </p:cNvPicPr>
            <p:nvPr/>
          </p:nvPicPr>
          <p:blipFill>
            <a:blip r:embed="rId4"/>
            <a:stretch>
              <a:fillRect/>
            </a:stretch>
          </p:blipFill>
          <p:spPr>
            <a:xfrm>
              <a:off x="7566261" y="558441"/>
              <a:ext cx="1433988" cy="1433988"/>
            </a:xfrm>
            <a:prstGeom prst="rect">
              <a:avLst/>
            </a:prstGeom>
          </p:spPr>
        </p:pic>
        <p:sp>
          <p:nvSpPr>
            <p:cNvPr id="19" name="TextBox 18">
              <a:extLst>
                <a:ext uri="{FF2B5EF4-FFF2-40B4-BE49-F238E27FC236}">
                  <a16:creationId xmlns:a16="http://schemas.microsoft.com/office/drawing/2014/main" id="{66B6AD8A-1AD4-4D0F-9EEA-97599D191682}"/>
                </a:ext>
              </a:extLst>
            </p:cNvPr>
            <p:cNvSpPr txBox="1"/>
            <p:nvPr/>
          </p:nvSpPr>
          <p:spPr>
            <a:xfrm>
              <a:off x="9067000" y="539191"/>
              <a:ext cx="1334775" cy="1450184"/>
            </a:xfrm>
            <a:prstGeom prst="rect">
              <a:avLst/>
            </a:prstGeom>
            <a:noFill/>
          </p:spPr>
          <p:txBody>
            <a:bodyPr wrap="none" rtlCol="0">
              <a:spAutoFit/>
            </a:bodyPr>
            <a:lstStyle/>
            <a:p>
              <a:r>
                <a:rPr lang="en-CA" sz="4252" dirty="0">
                  <a:latin typeface="Koblenz Serial" panose="02000000000000000000" pitchFamily="50" charset="0"/>
                </a:rPr>
                <a:t>Trusted</a:t>
              </a:r>
            </a:p>
            <a:p>
              <a:r>
                <a:rPr lang="en-CA" sz="4252" dirty="0">
                  <a:latin typeface="Koblenz Serial" panose="02000000000000000000" pitchFamily="50" charset="0"/>
                </a:rPr>
                <a:t>Digital</a:t>
              </a:r>
            </a:p>
            <a:p>
              <a:r>
                <a:rPr lang="en-CA" sz="4252" dirty="0">
                  <a:latin typeface="Koblenz Serial" panose="02000000000000000000" pitchFamily="50" charset="0"/>
                </a:rPr>
                <a:t>Web</a:t>
              </a:r>
            </a:p>
          </p:txBody>
        </p:sp>
      </p:grpSp>
    </p:spTree>
    <p:extLst>
      <p:ext uri="{BB962C8B-B14F-4D97-AF65-F5344CB8AC3E}">
        <p14:creationId xmlns:p14="http://schemas.microsoft.com/office/powerpoint/2010/main" val="2985346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5157-BF7D-4B13-A818-F5F556FA59F8}"/>
              </a:ext>
            </a:extLst>
          </p:cNvPr>
          <p:cNvSpPr>
            <a:spLocks noGrp="1"/>
          </p:cNvSpPr>
          <p:nvPr>
            <p:ph type="title"/>
          </p:nvPr>
        </p:nvSpPr>
        <p:spPr/>
        <p:txBody>
          <a:bodyPr>
            <a:normAutofit/>
          </a:bodyPr>
          <a:lstStyle/>
          <a:p>
            <a:r>
              <a:rPr lang="en-CA" dirty="0"/>
              <a:t>Decentralized Currency</a:t>
            </a:r>
          </a:p>
        </p:txBody>
      </p:sp>
      <p:sp>
        <p:nvSpPr>
          <p:cNvPr id="3" name="Text Placeholder 2">
            <a:extLst>
              <a:ext uri="{FF2B5EF4-FFF2-40B4-BE49-F238E27FC236}">
                <a16:creationId xmlns:a16="http://schemas.microsoft.com/office/drawing/2014/main" id="{7A779E6D-CF27-4F00-BC96-DC3B5081A80E}"/>
              </a:ext>
            </a:extLst>
          </p:cNvPr>
          <p:cNvSpPr>
            <a:spLocks noGrp="1"/>
          </p:cNvSpPr>
          <p:nvPr>
            <p:ph idx="1"/>
          </p:nvPr>
        </p:nvSpPr>
        <p:spPr/>
        <p:txBody>
          <a:bodyPr/>
          <a:lstStyle/>
          <a:p>
            <a:r>
              <a:rPr lang="en-CA" dirty="0"/>
              <a:t>Use of existing decentralized currencies (cryptocurrencies), gateways and exchanges</a:t>
            </a:r>
          </a:p>
          <a:p>
            <a:r>
              <a:rPr lang="en-CA" dirty="0"/>
              <a:t>Leveraging the underlying blockchain platform used for digital identity and credential verification</a:t>
            </a:r>
          </a:p>
        </p:txBody>
      </p:sp>
      <p:pic>
        <p:nvPicPr>
          <p:cNvPr id="4" name="Picture 3">
            <a:extLst>
              <a:ext uri="{FF2B5EF4-FFF2-40B4-BE49-F238E27FC236}">
                <a16:creationId xmlns:a16="http://schemas.microsoft.com/office/drawing/2014/main" id="{083EB248-75E8-48DC-94CF-656BD160A6F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43823" y="3285136"/>
            <a:ext cx="7192291" cy="5400000"/>
          </a:xfrm>
          <a:prstGeom prst="rect">
            <a:avLst/>
          </a:prstGeom>
        </p:spPr>
      </p:pic>
    </p:spTree>
    <p:extLst>
      <p:ext uri="{BB962C8B-B14F-4D97-AF65-F5344CB8AC3E}">
        <p14:creationId xmlns:p14="http://schemas.microsoft.com/office/powerpoint/2010/main" val="13850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AB63-A17C-4B06-B42C-4445EA08412E}"/>
              </a:ext>
            </a:extLst>
          </p:cNvPr>
          <p:cNvSpPr>
            <a:spLocks noGrp="1"/>
          </p:cNvSpPr>
          <p:nvPr>
            <p:ph type="title"/>
          </p:nvPr>
        </p:nvSpPr>
        <p:spPr/>
        <p:txBody>
          <a:bodyPr/>
          <a:lstStyle/>
          <a:p>
            <a:r>
              <a:rPr lang="en-CA" dirty="0"/>
              <a:t>Decentralized Workflows</a:t>
            </a:r>
          </a:p>
        </p:txBody>
      </p:sp>
      <p:sp>
        <p:nvSpPr>
          <p:cNvPr id="3" name="Content Placeholder 2">
            <a:extLst>
              <a:ext uri="{FF2B5EF4-FFF2-40B4-BE49-F238E27FC236}">
                <a16:creationId xmlns:a16="http://schemas.microsoft.com/office/drawing/2014/main" id="{3DB98C0E-2A5F-40F7-944C-F17F99813044}"/>
              </a:ext>
            </a:extLst>
          </p:cNvPr>
          <p:cNvSpPr>
            <a:spLocks noGrp="1"/>
          </p:cNvSpPr>
          <p:nvPr>
            <p:ph idx="1"/>
          </p:nvPr>
        </p:nvSpPr>
        <p:spPr/>
        <p:txBody>
          <a:bodyPr/>
          <a:lstStyle/>
          <a:p>
            <a:r>
              <a:rPr lang="en-CA" dirty="0"/>
              <a:t>Graphical modeling of workflow template based on accepted industry standards</a:t>
            </a:r>
          </a:p>
          <a:p>
            <a:pPr lvl="1"/>
            <a:r>
              <a:rPr lang="en-CA" dirty="0"/>
              <a:t>“Swim lanes” diagrams</a:t>
            </a:r>
          </a:p>
          <a:p>
            <a:r>
              <a:rPr lang="en-CA" dirty="0"/>
              <a:t>Business Process Model and Notation (BPMN) – Object Management Group</a:t>
            </a:r>
          </a:p>
          <a:p>
            <a:pPr lvl="1"/>
            <a:r>
              <a:rPr lang="en-CA" dirty="0"/>
              <a:t>Standardized Visual Notation</a:t>
            </a:r>
          </a:p>
          <a:p>
            <a:pPr lvl="1"/>
            <a:r>
              <a:rPr lang="en-CA" dirty="0"/>
              <a:t>Standardized Modeling Experience</a:t>
            </a:r>
          </a:p>
          <a:p>
            <a:pPr lvl="1"/>
            <a:r>
              <a:rPr lang="en-CA" dirty="0"/>
              <a:t>Standardized Serialization Format (XML)</a:t>
            </a:r>
          </a:p>
          <a:p>
            <a:r>
              <a:rPr lang="en-CA" dirty="0"/>
              <a:t>BPMN workflow templates (XML) are easily compiled into a small and efficient byte-code for execution on the blockchain or in a Trusted Digital Agent</a:t>
            </a:r>
          </a:p>
        </p:txBody>
      </p:sp>
      <p:sp>
        <p:nvSpPr>
          <p:cNvPr id="4" name="Date Placeholder 3">
            <a:extLst>
              <a:ext uri="{FF2B5EF4-FFF2-40B4-BE49-F238E27FC236}">
                <a16:creationId xmlns:a16="http://schemas.microsoft.com/office/drawing/2014/main" id="{A5ED2ED8-2A5B-4B94-84C3-4FA44FF79E83}"/>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5" name="Footer Placeholder 4">
            <a:extLst>
              <a:ext uri="{FF2B5EF4-FFF2-40B4-BE49-F238E27FC236}">
                <a16:creationId xmlns:a16="http://schemas.microsoft.com/office/drawing/2014/main" id="{5F776F20-6F47-465A-8EA6-E2CA5941B18C}"/>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9468DBD6-8DF1-41DC-A368-D43BFB96A458}"/>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pic>
        <p:nvPicPr>
          <p:cNvPr id="1026" name="Picture 2">
            <a:extLst>
              <a:ext uri="{FF2B5EF4-FFF2-40B4-BE49-F238E27FC236}">
                <a16:creationId xmlns:a16="http://schemas.microsoft.com/office/drawing/2014/main" id="{C87B63BA-029D-4335-B562-70509E9A8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669" y="1293317"/>
            <a:ext cx="10801350" cy="720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86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B90C-0D7F-4E6E-9A9E-E7C2A37FFDFD}"/>
              </a:ext>
            </a:extLst>
          </p:cNvPr>
          <p:cNvSpPr>
            <a:spLocks noGrp="1"/>
          </p:cNvSpPr>
          <p:nvPr>
            <p:ph type="title"/>
          </p:nvPr>
        </p:nvSpPr>
        <p:spPr/>
        <p:txBody>
          <a:bodyPr/>
          <a:lstStyle/>
          <a:p>
            <a:r>
              <a:rPr lang="en-CA" dirty="0"/>
              <a:t>Universal Digital Identifiers and Digital Identities</a:t>
            </a:r>
          </a:p>
        </p:txBody>
      </p:sp>
      <p:sp>
        <p:nvSpPr>
          <p:cNvPr id="3" name="Content Placeholder 2">
            <a:extLst>
              <a:ext uri="{FF2B5EF4-FFF2-40B4-BE49-F238E27FC236}">
                <a16:creationId xmlns:a16="http://schemas.microsoft.com/office/drawing/2014/main" id="{531FE880-A368-469D-BB38-C6207A81F490}"/>
              </a:ext>
            </a:extLst>
          </p:cNvPr>
          <p:cNvSpPr>
            <a:spLocks noGrp="1"/>
          </p:cNvSpPr>
          <p:nvPr>
            <p:ph idx="1"/>
          </p:nvPr>
        </p:nvSpPr>
        <p:spPr/>
        <p:txBody>
          <a:bodyPr/>
          <a:lstStyle/>
          <a:p>
            <a:r>
              <a:rPr lang="en-CA" dirty="0"/>
              <a:t>Verifiable Digital Identifiers, Identities, and Credentials</a:t>
            </a:r>
          </a:p>
          <a:p>
            <a:pPr lvl="1"/>
            <a:r>
              <a:rPr lang="en-US" dirty="0"/>
              <a:t>A person, a place, a thing, an organization, digital visual or audio composition, business document, …</a:t>
            </a:r>
            <a:endParaRPr lang="en-CA" dirty="0"/>
          </a:p>
          <a:p>
            <a:r>
              <a:rPr lang="en-CA" dirty="0"/>
              <a:t>Non-verifiable Digital Identifiers, Identities, and Credentials</a:t>
            </a:r>
          </a:p>
          <a:p>
            <a:pPr lvl="1"/>
            <a:r>
              <a:rPr lang="en-CA" dirty="0"/>
              <a:t>For everything else</a:t>
            </a:r>
          </a:p>
          <a:p>
            <a:endParaRPr lang="en-CA" dirty="0"/>
          </a:p>
          <a:p>
            <a:endParaRPr lang="en-CA" dirty="0"/>
          </a:p>
        </p:txBody>
      </p:sp>
      <p:sp>
        <p:nvSpPr>
          <p:cNvPr id="4" name="Date Placeholder 3">
            <a:extLst>
              <a:ext uri="{FF2B5EF4-FFF2-40B4-BE49-F238E27FC236}">
                <a16:creationId xmlns:a16="http://schemas.microsoft.com/office/drawing/2014/main" id="{5AC8265A-03F3-4DF6-B5B9-3ACEADFBBD17}"/>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5" name="Footer Placeholder 4">
            <a:extLst>
              <a:ext uri="{FF2B5EF4-FFF2-40B4-BE49-F238E27FC236}">
                <a16:creationId xmlns:a16="http://schemas.microsoft.com/office/drawing/2014/main" id="{E15E5332-A9BC-49E3-AC97-99774FD1579A}"/>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C2A8B60F-5B83-42E2-929C-958EEB753169}"/>
              </a:ext>
            </a:extLst>
          </p:cNvPr>
          <p:cNvSpPr>
            <a:spLocks noGrp="1"/>
          </p:cNvSpPr>
          <p:nvPr>
            <p:ph type="sldNum" sz="quarter" idx="12"/>
          </p:nvPr>
        </p:nvSpPr>
        <p:spPr/>
        <p:txBody>
          <a:bodyPr/>
          <a:lstStyle/>
          <a:p>
            <a:pPr algn="l"/>
            <a:fld id="{0B5C67D1-9F66-4BC1-9BEC-73C07D7C9B6B}" type="slidenum">
              <a:rPr lang="en-US" smtClean="0"/>
              <a:pPr algn="l"/>
              <a:t>24</a:t>
            </a:fld>
            <a:endParaRPr lang="en-US" dirty="0"/>
          </a:p>
        </p:txBody>
      </p:sp>
      <p:pic>
        <p:nvPicPr>
          <p:cNvPr id="7" name="Picture 6">
            <a:extLst>
              <a:ext uri="{FF2B5EF4-FFF2-40B4-BE49-F238E27FC236}">
                <a16:creationId xmlns:a16="http://schemas.microsoft.com/office/drawing/2014/main" id="{B4E739E2-63BE-4C16-A1D3-6717E7A6C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851" y="4896958"/>
            <a:ext cx="15120000" cy="3927656"/>
          </a:xfrm>
          <a:prstGeom prst="rect">
            <a:avLst/>
          </a:prstGeom>
        </p:spPr>
      </p:pic>
      <p:pic>
        <p:nvPicPr>
          <p:cNvPr id="8" name="Picture 7">
            <a:extLst>
              <a:ext uri="{FF2B5EF4-FFF2-40B4-BE49-F238E27FC236}">
                <a16:creationId xmlns:a16="http://schemas.microsoft.com/office/drawing/2014/main" id="{AC95C5CC-B0BD-4361-980B-0F634AD1C5E7}"/>
              </a:ext>
            </a:extLst>
          </p:cNvPr>
          <p:cNvPicPr>
            <a:picLocks noChangeAspect="1"/>
          </p:cNvPicPr>
          <p:nvPr/>
        </p:nvPicPr>
        <p:blipFill>
          <a:blip r:embed="rId3"/>
          <a:stretch>
            <a:fillRect/>
          </a:stretch>
        </p:blipFill>
        <p:spPr>
          <a:xfrm>
            <a:off x="531762" y="1277758"/>
            <a:ext cx="16043326" cy="8640000"/>
          </a:xfrm>
          <a:prstGeom prst="rect">
            <a:avLst/>
          </a:prstGeom>
        </p:spPr>
      </p:pic>
    </p:spTree>
    <p:extLst>
      <p:ext uri="{BB962C8B-B14F-4D97-AF65-F5344CB8AC3E}">
        <p14:creationId xmlns:p14="http://schemas.microsoft.com/office/powerpoint/2010/main" val="281453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F9E0A-D6BF-4645-BBDD-EC63CFF87990}"/>
              </a:ext>
            </a:extLst>
          </p:cNvPr>
          <p:cNvSpPr>
            <a:spLocks noGrp="1"/>
          </p:cNvSpPr>
          <p:nvPr>
            <p:ph type="title"/>
          </p:nvPr>
        </p:nvSpPr>
        <p:spPr/>
        <p:txBody>
          <a:bodyPr/>
          <a:lstStyle/>
          <a:p>
            <a:r>
              <a:rPr lang="en-CA" dirty="0"/>
              <a:t>Standard Schemas for Business Documents: Universal Business Language (UBL) 2.2</a:t>
            </a:r>
          </a:p>
        </p:txBody>
      </p:sp>
      <p:sp>
        <p:nvSpPr>
          <p:cNvPr id="3" name="Date Placeholder 2">
            <a:extLst>
              <a:ext uri="{FF2B5EF4-FFF2-40B4-BE49-F238E27FC236}">
                <a16:creationId xmlns:a16="http://schemas.microsoft.com/office/drawing/2014/main" id="{327DC277-B594-49E8-99BD-50EB72964229}"/>
              </a:ext>
            </a:extLst>
          </p:cNvPr>
          <p:cNvSpPr>
            <a:spLocks noGrp="1"/>
          </p:cNvSpPr>
          <p:nvPr>
            <p:ph type="dt" sz="half" idx="10"/>
          </p:nvPr>
        </p:nvSpPr>
        <p:spPr/>
        <p:txBody>
          <a:bodyPr/>
          <a:lstStyle/>
          <a:p>
            <a:fld id="{2C0154C3-8EB9-49B6-A415-51037853ABD5}" type="datetime1">
              <a:rPr lang="en-CA" smtClean="0"/>
              <a:t>2019-10-16</a:t>
            </a:fld>
            <a:endParaRPr lang="en-CA" dirty="0"/>
          </a:p>
        </p:txBody>
      </p:sp>
      <p:sp>
        <p:nvSpPr>
          <p:cNvPr id="4" name="Footer Placeholder 3">
            <a:extLst>
              <a:ext uri="{FF2B5EF4-FFF2-40B4-BE49-F238E27FC236}">
                <a16:creationId xmlns:a16="http://schemas.microsoft.com/office/drawing/2014/main" id="{F3EF41AC-4929-4D72-8CE9-48256FE39B97}"/>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pic>
        <p:nvPicPr>
          <p:cNvPr id="5" name="Picture 4">
            <a:extLst>
              <a:ext uri="{FF2B5EF4-FFF2-40B4-BE49-F238E27FC236}">
                <a16:creationId xmlns:a16="http://schemas.microsoft.com/office/drawing/2014/main" id="{699F0690-3B0C-4044-ACA4-5B2BC997D4DF}"/>
              </a:ext>
            </a:extLst>
          </p:cNvPr>
          <p:cNvPicPr>
            <a:picLocks noChangeAspect="1"/>
          </p:cNvPicPr>
          <p:nvPr/>
        </p:nvPicPr>
        <p:blipFill>
          <a:blip r:embed="rId2"/>
          <a:stretch>
            <a:fillRect/>
          </a:stretch>
        </p:blipFill>
        <p:spPr>
          <a:xfrm>
            <a:off x="531762" y="2036890"/>
            <a:ext cx="16043326" cy="8640000"/>
          </a:xfrm>
          <a:prstGeom prst="rect">
            <a:avLst/>
          </a:prstGeom>
        </p:spPr>
      </p:pic>
    </p:spTree>
    <p:extLst>
      <p:ext uri="{BB962C8B-B14F-4D97-AF65-F5344CB8AC3E}">
        <p14:creationId xmlns:p14="http://schemas.microsoft.com/office/powerpoint/2010/main" val="3059726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EE97-4D84-4229-A39A-306E6BE1B092}"/>
              </a:ext>
            </a:extLst>
          </p:cNvPr>
          <p:cNvSpPr>
            <a:spLocks noGrp="1"/>
          </p:cNvSpPr>
          <p:nvPr>
            <p:ph type="title"/>
          </p:nvPr>
        </p:nvSpPr>
        <p:spPr/>
        <p:txBody>
          <a:bodyPr/>
          <a:lstStyle/>
          <a:p>
            <a:r>
              <a:rPr lang="en-CA" dirty="0"/>
              <a:t>Trusted Digital Assistant (TDA)</a:t>
            </a:r>
            <a:br>
              <a:rPr lang="en-CA" dirty="0"/>
            </a:br>
            <a:endParaRPr lang="en-CA" dirty="0"/>
          </a:p>
        </p:txBody>
      </p:sp>
      <p:sp>
        <p:nvSpPr>
          <p:cNvPr id="3" name="Content Placeholder 2">
            <a:extLst>
              <a:ext uri="{FF2B5EF4-FFF2-40B4-BE49-F238E27FC236}">
                <a16:creationId xmlns:a16="http://schemas.microsoft.com/office/drawing/2014/main" id="{5F3DE88F-9A5A-46F3-B19B-873B311D3404}"/>
              </a:ext>
            </a:extLst>
          </p:cNvPr>
          <p:cNvSpPr>
            <a:spLocks noGrp="1"/>
          </p:cNvSpPr>
          <p:nvPr>
            <p:ph idx="1"/>
          </p:nvPr>
        </p:nvSpPr>
        <p:spPr>
          <a:xfrm>
            <a:off x="704850" y="1528550"/>
            <a:ext cx="3874507" cy="7156586"/>
          </a:xfrm>
        </p:spPr>
        <p:txBody>
          <a:bodyPr/>
          <a:lstStyle/>
          <a:p>
            <a:pPr marL="0" indent="0">
              <a:buNone/>
            </a:pPr>
            <a:r>
              <a:rPr lang="en-CA" sz="3600" dirty="0"/>
              <a:t>Fully Integrated Experience</a:t>
            </a:r>
          </a:p>
          <a:p>
            <a:r>
              <a:rPr lang="en-CA" dirty="0"/>
              <a:t>Mobile UX</a:t>
            </a:r>
          </a:p>
          <a:p>
            <a:r>
              <a:rPr lang="en-CA" dirty="0"/>
              <a:t>Mobile AI</a:t>
            </a:r>
          </a:p>
          <a:p>
            <a:r>
              <a:rPr lang="en-CA" dirty="0"/>
              <a:t>Mobile Agent</a:t>
            </a:r>
          </a:p>
          <a:p>
            <a:r>
              <a:rPr lang="en-CA" dirty="0"/>
              <a:t>Mobile Wallet</a:t>
            </a:r>
          </a:p>
          <a:p>
            <a:r>
              <a:rPr lang="en-CA" dirty="0"/>
              <a:t>Wallet Subledgers</a:t>
            </a:r>
          </a:p>
          <a:p>
            <a:endParaRPr lang="en-CA" dirty="0"/>
          </a:p>
        </p:txBody>
      </p:sp>
      <p:sp>
        <p:nvSpPr>
          <p:cNvPr id="4" name="Date Placeholder 3">
            <a:extLst>
              <a:ext uri="{FF2B5EF4-FFF2-40B4-BE49-F238E27FC236}">
                <a16:creationId xmlns:a16="http://schemas.microsoft.com/office/drawing/2014/main" id="{1F2D6419-8A86-412E-80AF-E1FFB561485A}"/>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5" name="Footer Placeholder 4">
            <a:extLst>
              <a:ext uri="{FF2B5EF4-FFF2-40B4-BE49-F238E27FC236}">
                <a16:creationId xmlns:a16="http://schemas.microsoft.com/office/drawing/2014/main" id="{47C21FCC-EE31-491C-ABD0-16CFC97BEF92}"/>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6596CBE9-FB4B-4C36-B174-8656F9FD7B63}"/>
              </a:ext>
            </a:extLst>
          </p:cNvPr>
          <p:cNvSpPr>
            <a:spLocks noGrp="1"/>
          </p:cNvSpPr>
          <p:nvPr>
            <p:ph type="sldNum" sz="quarter" idx="12"/>
          </p:nvPr>
        </p:nvSpPr>
        <p:spPr/>
        <p:txBody>
          <a:bodyPr/>
          <a:lstStyle/>
          <a:p>
            <a:pPr algn="l"/>
            <a:fld id="{0B5C67D1-9F66-4BC1-9BEC-73C07D7C9B6B}" type="slidenum">
              <a:rPr lang="en-US" smtClean="0"/>
              <a:pPr algn="l"/>
              <a:t>26</a:t>
            </a:fld>
            <a:endParaRPr lang="en-US" dirty="0"/>
          </a:p>
        </p:txBody>
      </p:sp>
      <p:pic>
        <p:nvPicPr>
          <p:cNvPr id="7" name="Picture 6">
            <a:extLst>
              <a:ext uri="{FF2B5EF4-FFF2-40B4-BE49-F238E27FC236}">
                <a16:creationId xmlns:a16="http://schemas.microsoft.com/office/drawing/2014/main" id="{C5372C52-B96E-4EB6-8099-A47D0BC43E15}"/>
              </a:ext>
            </a:extLst>
          </p:cNvPr>
          <p:cNvPicPr>
            <a:picLocks noChangeAspect="1"/>
          </p:cNvPicPr>
          <p:nvPr/>
        </p:nvPicPr>
        <p:blipFill>
          <a:blip r:embed="rId2"/>
          <a:stretch>
            <a:fillRect/>
          </a:stretch>
        </p:blipFill>
        <p:spPr>
          <a:xfrm>
            <a:off x="4579357" y="1913810"/>
            <a:ext cx="12700581" cy="4527294"/>
          </a:xfrm>
          <a:prstGeom prst="rect">
            <a:avLst/>
          </a:prstGeom>
        </p:spPr>
      </p:pic>
    </p:spTree>
    <p:extLst>
      <p:ext uri="{BB962C8B-B14F-4D97-AF65-F5344CB8AC3E}">
        <p14:creationId xmlns:p14="http://schemas.microsoft.com/office/powerpoint/2010/main" val="219780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489C-8E64-4CEA-8554-B5BAE9C88422}"/>
              </a:ext>
            </a:extLst>
          </p:cNvPr>
          <p:cNvSpPr>
            <a:spLocks noGrp="1"/>
          </p:cNvSpPr>
          <p:nvPr>
            <p:ph type="title"/>
          </p:nvPr>
        </p:nvSpPr>
        <p:spPr/>
        <p:txBody>
          <a:bodyPr/>
          <a:lstStyle/>
          <a:p>
            <a:r>
              <a:rPr lang="en-CA" dirty="0"/>
              <a:t>Universal DID Server (#UDIDServer)</a:t>
            </a:r>
          </a:p>
        </p:txBody>
      </p:sp>
      <p:sp>
        <p:nvSpPr>
          <p:cNvPr id="5" name="Content Placeholder 4">
            <a:extLst>
              <a:ext uri="{FF2B5EF4-FFF2-40B4-BE49-F238E27FC236}">
                <a16:creationId xmlns:a16="http://schemas.microsoft.com/office/drawing/2014/main" id="{53A274EE-0D34-4F33-9353-2954A67DC229}"/>
              </a:ext>
            </a:extLst>
          </p:cNvPr>
          <p:cNvSpPr>
            <a:spLocks noGrp="1"/>
          </p:cNvSpPr>
          <p:nvPr>
            <p:ph idx="1"/>
          </p:nvPr>
        </p:nvSpPr>
        <p:spPr/>
        <p:txBody>
          <a:bodyPr/>
          <a:lstStyle/>
          <a:p>
            <a:r>
              <a:rPr lang="en-CA" dirty="0"/>
              <a:t>Based on existing, common, every day protocols: DNS</a:t>
            </a:r>
          </a:p>
        </p:txBody>
      </p:sp>
      <p:sp>
        <p:nvSpPr>
          <p:cNvPr id="3" name="Date Placeholder 2">
            <a:extLst>
              <a:ext uri="{FF2B5EF4-FFF2-40B4-BE49-F238E27FC236}">
                <a16:creationId xmlns:a16="http://schemas.microsoft.com/office/drawing/2014/main" id="{7D0D31F9-9EA5-46AC-9EA7-7E0DF8B43075}"/>
              </a:ext>
            </a:extLst>
          </p:cNvPr>
          <p:cNvSpPr>
            <a:spLocks noGrp="1"/>
          </p:cNvSpPr>
          <p:nvPr>
            <p:ph type="dt" sz="half" idx="10"/>
          </p:nvPr>
        </p:nvSpPr>
        <p:spPr/>
        <p:txBody>
          <a:bodyPr/>
          <a:lstStyle/>
          <a:p>
            <a:fld id="{2C0154C3-8EB9-49B6-A415-51037853ABD5}" type="datetime1">
              <a:rPr lang="en-CA" smtClean="0"/>
              <a:t>2019-10-16</a:t>
            </a:fld>
            <a:endParaRPr lang="en-CA" dirty="0"/>
          </a:p>
        </p:txBody>
      </p:sp>
      <p:sp>
        <p:nvSpPr>
          <p:cNvPr id="4" name="Footer Placeholder 3">
            <a:extLst>
              <a:ext uri="{FF2B5EF4-FFF2-40B4-BE49-F238E27FC236}">
                <a16:creationId xmlns:a16="http://schemas.microsoft.com/office/drawing/2014/main" id="{E74187C8-3E32-4D9C-ADEC-1F3A8912D3CF}"/>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pic>
        <p:nvPicPr>
          <p:cNvPr id="7" name="Picture 6">
            <a:extLst>
              <a:ext uri="{FF2B5EF4-FFF2-40B4-BE49-F238E27FC236}">
                <a16:creationId xmlns:a16="http://schemas.microsoft.com/office/drawing/2014/main" id="{27823F9F-5340-4F57-BFF0-54F2C8DD4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655" y="2118899"/>
            <a:ext cx="12192627" cy="6566237"/>
          </a:xfrm>
          <a:prstGeom prst="rect">
            <a:avLst/>
          </a:prstGeom>
        </p:spPr>
      </p:pic>
      <p:grpSp>
        <p:nvGrpSpPr>
          <p:cNvPr id="8" name="Group 7">
            <a:extLst>
              <a:ext uri="{FF2B5EF4-FFF2-40B4-BE49-F238E27FC236}">
                <a16:creationId xmlns:a16="http://schemas.microsoft.com/office/drawing/2014/main" id="{972DF0B9-0A4B-4BB0-97B3-0B5FD16DB27C}"/>
              </a:ext>
            </a:extLst>
          </p:cNvPr>
          <p:cNvGrpSpPr/>
          <p:nvPr/>
        </p:nvGrpSpPr>
        <p:grpSpPr>
          <a:xfrm>
            <a:off x="12737831" y="353431"/>
            <a:ext cx="4018825" cy="2059700"/>
            <a:chOff x="7566261" y="539191"/>
            <a:chExt cx="2835514" cy="1453238"/>
          </a:xfrm>
        </p:grpSpPr>
        <p:pic>
          <p:nvPicPr>
            <p:cNvPr id="9" name="Picture 8">
              <a:extLst>
                <a:ext uri="{FF2B5EF4-FFF2-40B4-BE49-F238E27FC236}">
                  <a16:creationId xmlns:a16="http://schemas.microsoft.com/office/drawing/2014/main" id="{431F0CF2-9100-4334-8496-FF6841F9D0D2}"/>
                </a:ext>
              </a:extLst>
            </p:cNvPr>
            <p:cNvPicPr>
              <a:picLocks noChangeAspect="1"/>
            </p:cNvPicPr>
            <p:nvPr/>
          </p:nvPicPr>
          <p:blipFill>
            <a:blip r:embed="rId3"/>
            <a:stretch>
              <a:fillRect/>
            </a:stretch>
          </p:blipFill>
          <p:spPr>
            <a:xfrm>
              <a:off x="7566261" y="558441"/>
              <a:ext cx="1433988" cy="1433988"/>
            </a:xfrm>
            <a:prstGeom prst="rect">
              <a:avLst/>
            </a:prstGeom>
          </p:spPr>
        </p:pic>
        <p:sp>
          <p:nvSpPr>
            <p:cNvPr id="10" name="TextBox 9">
              <a:extLst>
                <a:ext uri="{FF2B5EF4-FFF2-40B4-BE49-F238E27FC236}">
                  <a16:creationId xmlns:a16="http://schemas.microsoft.com/office/drawing/2014/main" id="{33CE7D0E-2733-41BD-9D6B-B53A5E089C34}"/>
                </a:ext>
              </a:extLst>
            </p:cNvPr>
            <p:cNvSpPr txBox="1"/>
            <p:nvPr/>
          </p:nvSpPr>
          <p:spPr>
            <a:xfrm>
              <a:off x="9067000" y="539191"/>
              <a:ext cx="1334775" cy="1450184"/>
            </a:xfrm>
            <a:prstGeom prst="rect">
              <a:avLst/>
            </a:prstGeom>
            <a:noFill/>
          </p:spPr>
          <p:txBody>
            <a:bodyPr wrap="none" rtlCol="0">
              <a:spAutoFit/>
            </a:bodyPr>
            <a:lstStyle/>
            <a:p>
              <a:r>
                <a:rPr lang="en-CA" sz="4252" dirty="0">
                  <a:latin typeface="Koblenz Serial" panose="02000000000000000000" pitchFamily="50" charset="0"/>
                </a:rPr>
                <a:t>Trusted</a:t>
              </a:r>
            </a:p>
            <a:p>
              <a:r>
                <a:rPr lang="en-CA" sz="4252" dirty="0">
                  <a:latin typeface="Koblenz Serial" panose="02000000000000000000" pitchFamily="50" charset="0"/>
                </a:rPr>
                <a:t>Digital</a:t>
              </a:r>
            </a:p>
            <a:p>
              <a:r>
                <a:rPr lang="en-CA" sz="4252" dirty="0">
                  <a:latin typeface="Koblenz Serial" panose="02000000000000000000" pitchFamily="50" charset="0"/>
                </a:rPr>
                <a:t>Web</a:t>
              </a:r>
            </a:p>
          </p:txBody>
        </p:sp>
      </p:grpSp>
    </p:spTree>
    <p:extLst>
      <p:ext uri="{BB962C8B-B14F-4D97-AF65-F5344CB8AC3E}">
        <p14:creationId xmlns:p14="http://schemas.microsoft.com/office/powerpoint/2010/main" val="2979418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Final Notes</a:t>
            </a:r>
            <a:endParaRPr lang="en-US" sz="6600" dirty="0">
              <a:solidFill>
                <a:srgbClr val="1D326D"/>
              </a:solidFill>
            </a:endParaRPr>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2019-10-16</a:t>
            </a:fld>
            <a:endParaRPr lang="en-CA" dirty="0">
              <a:solidFill>
                <a:schemeClr val="bg1"/>
              </a:solidFill>
            </a:endParaRPr>
          </a:p>
        </p:txBody>
      </p:sp>
      <p:sp>
        <p:nvSpPr>
          <p:cNvPr id="7" name="Footer Placeholder 3">
            <a:extLst>
              <a:ext uri="{FF2B5EF4-FFF2-40B4-BE49-F238E27FC236}">
                <a16:creationId xmlns:a16="http://schemas.microsoft.com/office/drawing/2014/main" id="{758836FC-E93F-4D6D-85BC-748103EA3B0E}"/>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Trusted Digital Web - Hyperonomy Digital Identity Lab - Parallelspace Corporation</a:t>
            </a:r>
            <a:endParaRPr lang="en-CA" dirty="0">
              <a:solidFill>
                <a:schemeClr val="bg1"/>
              </a:solidFill>
            </a:endParaRPr>
          </a:p>
        </p:txBody>
      </p:sp>
      <p:sp>
        <p:nvSpPr>
          <p:cNvPr id="8" name="Slide Number Placeholder 5">
            <a:extLst>
              <a:ext uri="{FF2B5EF4-FFF2-40B4-BE49-F238E27FC236}">
                <a16:creationId xmlns:a16="http://schemas.microsoft.com/office/drawing/2014/main" id="{6186E121-34F3-4C75-97CF-3F1E031883EF}"/>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28</a:t>
            </a:fld>
            <a:endParaRPr lang="en-US" dirty="0"/>
          </a:p>
        </p:txBody>
      </p:sp>
      <p:sp>
        <p:nvSpPr>
          <p:cNvPr id="5" name="Subtitle 4">
            <a:extLst>
              <a:ext uri="{FF2B5EF4-FFF2-40B4-BE49-F238E27FC236}">
                <a16:creationId xmlns:a16="http://schemas.microsoft.com/office/drawing/2014/main" id="{CFA2882D-D5B1-41C7-B2F5-79140CAFBD25}"/>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3157589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2940067-B25C-4A45-AAA0-A5AA2F7E0463}"/>
              </a:ext>
            </a:extLst>
          </p:cNvPr>
          <p:cNvGrpSpPr/>
          <p:nvPr/>
        </p:nvGrpSpPr>
        <p:grpSpPr>
          <a:xfrm>
            <a:off x="3601506" y="5122393"/>
            <a:ext cx="10057304" cy="4995556"/>
            <a:chOff x="3601506" y="5122393"/>
            <a:chExt cx="10057304" cy="4995556"/>
          </a:xfrm>
        </p:grpSpPr>
        <p:sp>
          <p:nvSpPr>
            <p:cNvPr id="11" name="Cloud 10">
              <a:extLst>
                <a:ext uri="{FF2B5EF4-FFF2-40B4-BE49-F238E27FC236}">
                  <a16:creationId xmlns:a16="http://schemas.microsoft.com/office/drawing/2014/main" id="{BC700CA7-AA94-4FFA-B961-FBE875473444}"/>
                </a:ext>
              </a:extLst>
            </p:cNvPr>
            <p:cNvSpPr>
              <a:spLocks noChangeAspect="1"/>
            </p:cNvSpPr>
            <p:nvPr/>
          </p:nvSpPr>
          <p:spPr>
            <a:xfrm>
              <a:off x="4360493" y="5122393"/>
              <a:ext cx="8626733" cy="4995556"/>
            </a:xfrm>
            <a:prstGeom prst="cloud">
              <a:avLst/>
            </a:prstGeom>
            <a:ln>
              <a:noFill/>
            </a:ln>
            <a:effectLst>
              <a:outerShdw blurRad="184150" dist="241300" dir="11520000" sx="110000" sy="110000" algn="ctr">
                <a:srgbClr val="000000">
                  <a:alpha val="18000"/>
                </a:srgbClr>
              </a:outerShdw>
            </a:effectLst>
            <a:scene3d>
              <a:camera prst="perspectiveRelaxed"/>
              <a:lightRig rig="flood" dir="t">
                <a:rot lat="0" lon="0" rev="13800000"/>
              </a:lightRig>
            </a:scene3d>
            <a:sp3d extrusionH="107950" prstMaterial="plastic">
              <a:bevelT w="82550" h="63500" prst="cross"/>
              <a:bevelB/>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6" tIns="54863" rIns="109726" bIns="54863" numCol="1" spcCol="0" rtlCol="0" fromWordArt="0" anchor="ctr" anchorCtr="0" forceAA="0" compatLnSpc="1">
              <a:prstTxWarp prst="textNoShape">
                <a:avLst/>
              </a:prstTxWarp>
              <a:noAutofit/>
            </a:bodyPr>
            <a:lstStyle/>
            <a:p>
              <a:pPr lvl="1" algn="ctr"/>
              <a:r>
                <a:rPr lang="en-CA" sz="5400" b="1" dirty="0">
                  <a:latin typeface="Koblenz Serial" panose="02000000000000000000" pitchFamily="50" charset="0"/>
                </a:rPr>
                <a:t>HYPERONOMY BUSINESS BLOCKCHAIN</a:t>
              </a:r>
              <a:endParaRPr lang="en-US" sz="5400" b="1" dirty="0">
                <a:latin typeface="Koblenz Serial" panose="02000000000000000000" pitchFamily="50" charset="0"/>
              </a:endParaRPr>
            </a:p>
          </p:txBody>
        </p:sp>
        <p:sp>
          <p:nvSpPr>
            <p:cNvPr id="12" name="Rectangle: Rounded Corners 11">
              <a:extLst>
                <a:ext uri="{FF2B5EF4-FFF2-40B4-BE49-F238E27FC236}">
                  <a16:creationId xmlns:a16="http://schemas.microsoft.com/office/drawing/2014/main" id="{DC609C38-AD44-4219-BAD0-38A68AB0B3AE}"/>
                </a:ext>
              </a:extLst>
            </p:cNvPr>
            <p:cNvSpPr/>
            <p:nvPr/>
          </p:nvSpPr>
          <p:spPr>
            <a:xfrm>
              <a:off x="3601506" y="8286750"/>
              <a:ext cx="10057304" cy="143351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Friction-less, trusted, standards-based, </a:t>
              </a:r>
              <a:br>
                <a:rPr lang="en-US" sz="3200" dirty="0">
                  <a:solidFill>
                    <a:schemeClr val="bg1"/>
                  </a:solidFill>
                </a:rPr>
              </a:br>
              <a:r>
                <a:rPr lang="en-US" sz="3200" dirty="0">
                  <a:solidFill>
                    <a:schemeClr val="bg1"/>
                  </a:solidFill>
                </a:rPr>
                <a:t>general-purpose platform for</a:t>
              </a:r>
              <a:br>
                <a:rPr lang="en-US" sz="3200" dirty="0">
                  <a:solidFill>
                    <a:schemeClr val="bg1"/>
                  </a:solidFill>
                </a:rPr>
              </a:br>
              <a:r>
                <a:rPr lang="en-US" sz="3200" dirty="0">
                  <a:solidFill>
                    <a:schemeClr val="bg1"/>
                  </a:solidFill>
                </a:rPr>
                <a:t>end-to-end business processing on a global scale</a:t>
              </a:r>
            </a:p>
          </p:txBody>
        </p:sp>
      </p:grpSp>
      <p:sp>
        <p:nvSpPr>
          <p:cNvPr id="13" name="Rectangle 12">
            <a:extLst>
              <a:ext uri="{FF2B5EF4-FFF2-40B4-BE49-F238E27FC236}">
                <a16:creationId xmlns:a16="http://schemas.microsoft.com/office/drawing/2014/main" id="{57F29B0C-D05C-47C7-BA4B-EC50CB69A263}"/>
              </a:ext>
            </a:extLst>
          </p:cNvPr>
          <p:cNvSpPr/>
          <p:nvPr/>
        </p:nvSpPr>
        <p:spPr>
          <a:xfrm>
            <a:off x="4273118" y="4683700"/>
            <a:ext cx="8779519" cy="1950298"/>
          </a:xfrm>
          <a:prstGeom prst="rect">
            <a:avLst/>
          </a:prstGeom>
          <a:solidFill>
            <a:schemeClr val="accent5">
              <a:lumMod val="50000"/>
            </a:schemeClr>
          </a:solidFill>
          <a:effectLst>
            <a:outerShdw blurRad="50800" dist="38100" dir="11520000" sx="110000" sy="110000" algn="r" rotWithShape="0">
              <a:prstClr val="black">
                <a:alpha val="18000"/>
              </a:prstClr>
            </a:outerShdw>
          </a:effectLst>
          <a:scene3d>
            <a:camera prst="orthographicFront">
              <a:rot lat="19199996" lon="0" rev="0"/>
            </a:camera>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latin typeface="Koblenz Serial" panose="02000000000000000000" pitchFamily="50" charset="0"/>
              </a:rPr>
              <a:t>Trusted Digital Web</a:t>
            </a:r>
            <a:endParaRPr lang="en-US" sz="5400" b="1" dirty="0">
              <a:latin typeface="Koblenz Serial" panose="02000000000000000000" pitchFamily="50" charset="0"/>
            </a:endParaRPr>
          </a:p>
        </p:txBody>
      </p:sp>
      <p:sp>
        <p:nvSpPr>
          <p:cNvPr id="60" name="Oval 59">
            <a:extLst>
              <a:ext uri="{FF2B5EF4-FFF2-40B4-BE49-F238E27FC236}">
                <a16:creationId xmlns:a16="http://schemas.microsoft.com/office/drawing/2014/main" id="{C661C5CB-F1AD-4859-8B71-2A78575D4035}"/>
              </a:ext>
            </a:extLst>
          </p:cNvPr>
          <p:cNvSpPr/>
          <p:nvPr/>
        </p:nvSpPr>
        <p:spPr>
          <a:xfrm>
            <a:off x="17804787" y="2183259"/>
            <a:ext cx="1636551" cy="16365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loud 1">
            <a:extLst>
              <a:ext uri="{FF2B5EF4-FFF2-40B4-BE49-F238E27FC236}">
                <a16:creationId xmlns:a16="http://schemas.microsoft.com/office/drawing/2014/main" id="{0C4106B4-D9F6-450B-931A-0319440A5038}"/>
              </a:ext>
            </a:extLst>
          </p:cNvPr>
          <p:cNvSpPr/>
          <p:nvPr/>
        </p:nvSpPr>
        <p:spPr>
          <a:xfrm>
            <a:off x="1675617" y="-1022985"/>
            <a:ext cx="13975085" cy="6752368"/>
          </a:xfrm>
          <a:prstGeom prst="cloud">
            <a:avLst/>
          </a:prstGeom>
          <a:ln>
            <a:noFill/>
          </a:ln>
          <a:effectLst>
            <a:outerShdw blurRad="184150" dist="241300" dir="11520000" sx="110000" sy="110000" algn="ctr">
              <a:srgbClr val="000000">
                <a:alpha val="18000"/>
              </a:srgbClr>
            </a:outerShdw>
          </a:effectLst>
          <a:scene3d>
            <a:camera prst="perspectiveRelaxed"/>
            <a:lightRig rig="flood" dir="t">
              <a:rot lat="0" lon="0" rev="13800000"/>
            </a:lightRig>
          </a:scene3d>
          <a:sp3d extrusionH="107950" prstMaterial="plastic">
            <a:bevelT w="82550" h="63500" prst="cross"/>
            <a:bevelB/>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6" tIns="54863" rIns="109726" bIns="54863" numCol="1" spcCol="0" rtlCol="0" fromWordArt="0" anchor="ctr" anchorCtr="0" forceAA="0" compatLnSpc="1">
            <a:prstTxWarp prst="textNoShape">
              <a:avLst/>
            </a:prstTxWarp>
            <a:noAutofit/>
          </a:bodyPr>
          <a:lstStyle/>
          <a:p>
            <a:pPr lvl="1" algn="ctr"/>
            <a:r>
              <a:rPr lang="en-CA" sz="9600" b="1" dirty="0">
                <a:solidFill>
                  <a:prstClr val="white"/>
                </a:solidFill>
                <a:latin typeface="Koblenz Serial" panose="02000000000000000000" pitchFamily="50" charset="0"/>
              </a:rPr>
              <a:t>NEON</a:t>
            </a:r>
            <a:br>
              <a:rPr lang="en-CA" sz="9600" b="1" dirty="0">
                <a:solidFill>
                  <a:prstClr val="white"/>
                </a:solidFill>
                <a:latin typeface="Koblenz Serial" panose="02000000000000000000" pitchFamily="50" charset="0"/>
              </a:rPr>
            </a:br>
            <a:r>
              <a:rPr lang="en-CA" sz="3841" b="1" dirty="0">
                <a:solidFill>
                  <a:prstClr val="white"/>
                </a:solidFill>
                <a:latin typeface="Koblenz Serial" panose="02000000000000000000" pitchFamily="50" charset="0"/>
              </a:rPr>
              <a:t>Never Ending innOvatioN</a:t>
            </a:r>
          </a:p>
          <a:p>
            <a:pPr lvl="1" algn="ctr"/>
            <a:r>
              <a:rPr lang="en-CA" sz="8640" b="1" dirty="0">
                <a:solidFill>
                  <a:prstClr val="white"/>
                </a:solidFill>
                <a:latin typeface="Koblenz Serial" panose="02000000000000000000" pitchFamily="50" charset="0"/>
              </a:rPr>
              <a:t> </a:t>
            </a:r>
            <a:r>
              <a:rPr lang="en-CA" sz="9600" b="1" dirty="0">
                <a:solidFill>
                  <a:prstClr val="white"/>
                </a:solidFill>
                <a:latin typeface="Koblenz Serial" panose="02000000000000000000" pitchFamily="50" charset="0"/>
              </a:rPr>
              <a:t>NATION</a:t>
            </a:r>
          </a:p>
          <a:p>
            <a:pPr lvl="1" algn="ctr"/>
            <a:r>
              <a:rPr lang="en-CA" sz="3841" b="1" dirty="0">
                <a:solidFill>
                  <a:prstClr val="white"/>
                </a:solidFill>
                <a:latin typeface="Koblenz Serial" panose="02000000000000000000" pitchFamily="50" charset="0"/>
              </a:rPr>
              <a:t>Independent Nation State</a:t>
            </a:r>
          </a:p>
          <a:p>
            <a:pPr lvl="1" algn="ctr"/>
            <a:r>
              <a:rPr lang="en-CA" sz="2400" b="1" dirty="0">
                <a:solidFill>
                  <a:prstClr val="white"/>
                </a:solidFill>
                <a:latin typeface="Koblenz Serial" panose="02000000000000000000" pitchFamily="50" charset="0"/>
              </a:rPr>
              <a:t>Consortium </a:t>
            </a:r>
            <a:r>
              <a:rPr lang="en-CA" sz="2400" b="1" dirty="0">
                <a:solidFill>
                  <a:prstClr val="white"/>
                </a:solidFill>
                <a:latin typeface="Koblenz Serial" panose="02000000000000000000" pitchFamily="50" charset="0"/>
                <a:sym typeface="Symbol" panose="05050102010706020507" pitchFamily="18" charset="2"/>
              </a:rPr>
              <a:t> Volume Buying Group</a:t>
            </a:r>
            <a:r>
              <a:rPr lang="en-CA" sz="2400" b="1" dirty="0">
                <a:solidFill>
                  <a:prstClr val="white"/>
                </a:solidFill>
                <a:latin typeface="Koblenz Serial" panose="02000000000000000000" pitchFamily="50" charset="0"/>
              </a:rPr>
              <a:t> </a:t>
            </a:r>
            <a:r>
              <a:rPr lang="en-CA" sz="2400" b="1" dirty="0">
                <a:solidFill>
                  <a:prstClr val="white"/>
                </a:solidFill>
                <a:latin typeface="Koblenz Serial" panose="02000000000000000000" pitchFamily="50" charset="0"/>
                <a:sym typeface="Symbol" panose="05050102010706020507" pitchFamily="18" charset="2"/>
              </a:rPr>
              <a:t> Integrated Supply Chain</a:t>
            </a:r>
            <a:r>
              <a:rPr lang="en-CA" sz="2400" b="1" dirty="0">
                <a:solidFill>
                  <a:prstClr val="white"/>
                </a:solidFill>
                <a:latin typeface="Koblenz Serial" panose="02000000000000000000" pitchFamily="50" charset="0"/>
              </a:rPr>
              <a:t> </a:t>
            </a:r>
            <a:r>
              <a:rPr lang="en-CA" sz="2400" b="1" dirty="0">
                <a:solidFill>
                  <a:prstClr val="white"/>
                </a:solidFill>
                <a:latin typeface="Koblenz Serial" panose="02000000000000000000" pitchFamily="50" charset="0"/>
                <a:sym typeface="Symbol" panose="05050102010706020507" pitchFamily="18" charset="2"/>
              </a:rPr>
              <a:t> Social Community</a:t>
            </a:r>
            <a:r>
              <a:rPr lang="en-CA" sz="2400" b="1" dirty="0">
                <a:solidFill>
                  <a:prstClr val="white"/>
                </a:solidFill>
                <a:latin typeface="Koblenz Serial" panose="02000000000000000000" pitchFamily="50" charset="0"/>
              </a:rPr>
              <a:t> </a:t>
            </a:r>
            <a:r>
              <a:rPr lang="en-CA" sz="2400" b="1" dirty="0">
                <a:solidFill>
                  <a:prstClr val="white"/>
                </a:solidFill>
                <a:latin typeface="Koblenz Serial" panose="02000000000000000000" pitchFamily="50" charset="0"/>
                <a:sym typeface="Symbol" panose="05050102010706020507" pitchFamily="18" charset="2"/>
              </a:rPr>
              <a:t> Value Added Network Corporation  Society</a:t>
            </a:r>
            <a:endParaRPr lang="en-US" sz="2400" b="1" dirty="0">
              <a:solidFill>
                <a:prstClr val="white"/>
              </a:solidFill>
              <a:latin typeface="Koblenz Serial" panose="02000000000000000000" pitchFamily="50" charset="0"/>
            </a:endParaRPr>
          </a:p>
        </p:txBody>
      </p:sp>
      <p:sp>
        <p:nvSpPr>
          <p:cNvPr id="14" name="Slide Number Placeholder 5">
            <a:extLst>
              <a:ext uri="{FF2B5EF4-FFF2-40B4-BE49-F238E27FC236}">
                <a16:creationId xmlns:a16="http://schemas.microsoft.com/office/drawing/2014/main" id="{ACB8BC62-AAB7-4B22-BC5F-81D7DF438D00}"/>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29</a:t>
            </a:fld>
            <a:endParaRPr lang="en-US" dirty="0"/>
          </a:p>
        </p:txBody>
      </p:sp>
    </p:spTree>
    <p:custDataLst>
      <p:tags r:id="rId1"/>
    </p:custDataLst>
    <p:extLst>
      <p:ext uri="{BB962C8B-B14F-4D97-AF65-F5344CB8AC3E}">
        <p14:creationId xmlns:p14="http://schemas.microsoft.com/office/powerpoint/2010/main" val="56617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0C57-EC45-4DE7-A43C-87253DDECA68}"/>
              </a:ext>
            </a:extLst>
          </p:cNvPr>
          <p:cNvSpPr>
            <a:spLocks noGrp="1"/>
          </p:cNvSpPr>
          <p:nvPr>
            <p:ph type="title"/>
          </p:nvPr>
        </p:nvSpPr>
        <p:spPr/>
        <p:txBody>
          <a:bodyPr/>
          <a:lstStyle/>
          <a:p>
            <a:r>
              <a:rPr lang="en-CA" dirty="0"/>
              <a:t>Workflows and Business Processes</a:t>
            </a:r>
          </a:p>
        </p:txBody>
      </p:sp>
      <p:sp>
        <p:nvSpPr>
          <p:cNvPr id="3" name="Content Placeholder 2">
            <a:extLst>
              <a:ext uri="{FF2B5EF4-FFF2-40B4-BE49-F238E27FC236}">
                <a16:creationId xmlns:a16="http://schemas.microsoft.com/office/drawing/2014/main" id="{A3FC8494-0205-4FCD-9D43-D315F0E6F5A0}"/>
              </a:ext>
            </a:extLst>
          </p:cNvPr>
          <p:cNvSpPr>
            <a:spLocks noGrp="1"/>
          </p:cNvSpPr>
          <p:nvPr>
            <p:ph idx="1"/>
          </p:nvPr>
        </p:nvSpPr>
        <p:spPr>
          <a:xfrm>
            <a:off x="704850" y="1273629"/>
            <a:ext cx="15870238" cy="7411507"/>
          </a:xfrm>
        </p:spPr>
        <p:txBody>
          <a:bodyPr/>
          <a:lstStyle/>
          <a:p>
            <a:r>
              <a:rPr lang="en-CA" dirty="0"/>
              <a:t>Enterprise Architect</a:t>
            </a:r>
          </a:p>
          <a:p>
            <a:r>
              <a:rPr lang="en-CA" dirty="0"/>
              <a:t>Member of the Microsoft SharePoint product group</a:t>
            </a:r>
          </a:p>
          <a:p>
            <a:r>
              <a:rPr lang="en-CA" dirty="0"/>
              <a:t>Salesforce.com Solution Developer</a:t>
            </a:r>
          </a:p>
        </p:txBody>
      </p:sp>
      <p:sp>
        <p:nvSpPr>
          <p:cNvPr id="4" name="Date Placeholder 3">
            <a:extLst>
              <a:ext uri="{FF2B5EF4-FFF2-40B4-BE49-F238E27FC236}">
                <a16:creationId xmlns:a16="http://schemas.microsoft.com/office/drawing/2014/main" id="{119F1978-C619-48BD-858E-7A64E7037705}"/>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5" name="Footer Placeholder 4">
            <a:extLst>
              <a:ext uri="{FF2B5EF4-FFF2-40B4-BE49-F238E27FC236}">
                <a16:creationId xmlns:a16="http://schemas.microsoft.com/office/drawing/2014/main" id="{B0B47B68-8CBA-493C-A0BA-E1AA46D9795D}"/>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BCC8823C-3273-42D4-9B9B-C32470BC1D7B}"/>
              </a:ext>
            </a:extLst>
          </p:cNvPr>
          <p:cNvSpPr>
            <a:spLocks noGrp="1"/>
          </p:cNvSpPr>
          <p:nvPr>
            <p:ph type="sldNum" sz="quarter" idx="12"/>
          </p:nvPr>
        </p:nvSpPr>
        <p:spPr/>
        <p:txBody>
          <a:bodyPr/>
          <a:lstStyle/>
          <a:p>
            <a:pPr algn="l"/>
            <a:fld id="{0B5C67D1-9F66-4BC1-9BEC-73C07D7C9B6B}" type="slidenum">
              <a:rPr lang="en-US" smtClean="0"/>
              <a:pPr algn="l"/>
              <a:t>3</a:t>
            </a:fld>
            <a:endParaRPr lang="en-US" dirty="0"/>
          </a:p>
        </p:txBody>
      </p:sp>
      <p:pic>
        <p:nvPicPr>
          <p:cNvPr id="7" name="Picture 2">
            <a:extLst>
              <a:ext uri="{FF2B5EF4-FFF2-40B4-BE49-F238E27FC236}">
                <a16:creationId xmlns:a16="http://schemas.microsoft.com/office/drawing/2014/main" id="{2717DC5F-95D4-4D4E-B465-8EDE91042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3960" y="3588754"/>
            <a:ext cx="7646385" cy="509759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919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5D383C3-201C-4354-82EE-A0BB9C7383C5}"/>
              </a:ext>
            </a:extLst>
          </p:cNvPr>
          <p:cNvPicPr>
            <a:picLocks noChangeAspect="1"/>
          </p:cNvPicPr>
          <p:nvPr/>
        </p:nvPicPr>
        <p:blipFill>
          <a:blip r:embed="rId2"/>
          <a:stretch>
            <a:fillRect/>
          </a:stretch>
        </p:blipFill>
        <p:spPr>
          <a:xfrm>
            <a:off x="638308" y="1616868"/>
            <a:ext cx="15969438" cy="6480000"/>
          </a:xfrm>
          <a:prstGeom prst="rect">
            <a:avLst/>
          </a:prstGeom>
        </p:spPr>
      </p:pic>
      <p:sp>
        <p:nvSpPr>
          <p:cNvPr id="2" name="Title 1">
            <a:extLst>
              <a:ext uri="{FF2B5EF4-FFF2-40B4-BE49-F238E27FC236}">
                <a16:creationId xmlns:a16="http://schemas.microsoft.com/office/drawing/2014/main" id="{4B898AFF-FE1D-47D5-9FEF-3F1920C767D6}"/>
              </a:ext>
            </a:extLst>
          </p:cNvPr>
          <p:cNvSpPr>
            <a:spLocks noGrp="1"/>
          </p:cNvSpPr>
          <p:nvPr>
            <p:ph type="title"/>
          </p:nvPr>
        </p:nvSpPr>
        <p:spPr>
          <a:xfrm>
            <a:off x="704850" y="549745"/>
            <a:ext cx="16440150" cy="1487145"/>
          </a:xfrm>
        </p:spPr>
        <p:txBody>
          <a:bodyPr/>
          <a:lstStyle/>
          <a:p>
            <a:r>
              <a:rPr lang="en-CA" dirty="0"/>
              <a:t>Social Evolution and the Creation of a Nation State</a:t>
            </a:r>
          </a:p>
        </p:txBody>
      </p:sp>
      <p:sp>
        <p:nvSpPr>
          <p:cNvPr id="3" name="Date Placeholder 2">
            <a:extLst>
              <a:ext uri="{FF2B5EF4-FFF2-40B4-BE49-F238E27FC236}">
                <a16:creationId xmlns:a16="http://schemas.microsoft.com/office/drawing/2014/main" id="{39C61DFB-CBE7-48B3-9993-843C647EE3C2}"/>
              </a:ext>
            </a:extLst>
          </p:cNvPr>
          <p:cNvSpPr>
            <a:spLocks noGrp="1"/>
          </p:cNvSpPr>
          <p:nvPr>
            <p:ph type="dt" sz="half" idx="10"/>
          </p:nvPr>
        </p:nvSpPr>
        <p:spPr/>
        <p:txBody>
          <a:bodyPr/>
          <a:lstStyle/>
          <a:p>
            <a:fld id="{2C0154C3-8EB9-49B6-A415-51037853ABD5}" type="datetime1">
              <a:rPr lang="en-CA" smtClean="0"/>
              <a:t>2019-10-16</a:t>
            </a:fld>
            <a:endParaRPr lang="en-CA" dirty="0"/>
          </a:p>
        </p:txBody>
      </p:sp>
      <p:sp>
        <p:nvSpPr>
          <p:cNvPr id="4" name="Footer Placeholder 3">
            <a:extLst>
              <a:ext uri="{FF2B5EF4-FFF2-40B4-BE49-F238E27FC236}">
                <a16:creationId xmlns:a16="http://schemas.microsoft.com/office/drawing/2014/main" id="{F3711389-2918-4683-8BF7-02071708C1F1}"/>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pic>
        <p:nvPicPr>
          <p:cNvPr id="27" name="Picture 26">
            <a:extLst>
              <a:ext uri="{FF2B5EF4-FFF2-40B4-BE49-F238E27FC236}">
                <a16:creationId xmlns:a16="http://schemas.microsoft.com/office/drawing/2014/main" id="{D3E01F74-8A75-4B85-8F0F-121E9E38D5DB}"/>
              </a:ext>
            </a:extLst>
          </p:cNvPr>
          <p:cNvPicPr>
            <a:picLocks noChangeAspect="1"/>
          </p:cNvPicPr>
          <p:nvPr/>
        </p:nvPicPr>
        <p:blipFill>
          <a:blip r:embed="rId3"/>
          <a:stretch>
            <a:fillRect/>
          </a:stretch>
        </p:blipFill>
        <p:spPr>
          <a:xfrm>
            <a:off x="648494" y="1616868"/>
            <a:ext cx="15982950" cy="6486525"/>
          </a:xfrm>
          <a:prstGeom prst="rect">
            <a:avLst/>
          </a:prstGeom>
        </p:spPr>
      </p:pic>
      <p:pic>
        <p:nvPicPr>
          <p:cNvPr id="2050" name="Picture 2">
            <a:extLst>
              <a:ext uri="{FF2B5EF4-FFF2-40B4-BE49-F238E27FC236}">
                <a16:creationId xmlns:a16="http://schemas.microsoft.com/office/drawing/2014/main" id="{65CEADBA-F609-42E0-A8A1-221A9D0D7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464" y="1293317"/>
            <a:ext cx="5420905" cy="817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83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9321-0FE4-40A9-A3A8-1CB4D6AD8EF1}"/>
              </a:ext>
            </a:extLst>
          </p:cNvPr>
          <p:cNvSpPr>
            <a:spLocks noGrp="1"/>
          </p:cNvSpPr>
          <p:nvPr>
            <p:ph type="title"/>
          </p:nvPr>
        </p:nvSpPr>
        <p:spPr/>
        <p:txBody>
          <a:bodyPr/>
          <a:lstStyle/>
          <a:p>
            <a:r>
              <a:rPr lang="en-CA" dirty="0"/>
              <a:t>Note of Caution</a:t>
            </a:r>
          </a:p>
        </p:txBody>
      </p:sp>
      <p:sp>
        <p:nvSpPr>
          <p:cNvPr id="3" name="Content Placeholder 2">
            <a:extLst>
              <a:ext uri="{FF2B5EF4-FFF2-40B4-BE49-F238E27FC236}">
                <a16:creationId xmlns:a16="http://schemas.microsoft.com/office/drawing/2014/main" id="{56BD3EEB-6A6A-4638-BDAE-F547023D8F50}"/>
              </a:ext>
            </a:extLst>
          </p:cNvPr>
          <p:cNvSpPr>
            <a:spLocks noGrp="1"/>
          </p:cNvSpPr>
          <p:nvPr>
            <p:ph idx="1"/>
          </p:nvPr>
        </p:nvSpPr>
        <p:spPr/>
        <p:txBody>
          <a:bodyPr>
            <a:normAutofit/>
          </a:bodyPr>
          <a:lstStyle/>
          <a:p>
            <a:r>
              <a:rPr lang="en-CA" dirty="0"/>
              <a:t>We’re still in the very early market in relation to the use and application of blockchain technology …especially as it relates to digital identity</a:t>
            </a:r>
          </a:p>
          <a:p>
            <a:r>
              <a:rPr lang="en-CA" dirty="0"/>
              <a:t>While there are a number of leading specifications, implementations, and governance frameworks in the market today, I don’t believe they are close to becoming “the industry standard”</a:t>
            </a:r>
          </a:p>
          <a:p>
            <a:r>
              <a:rPr lang="en-CA" dirty="0"/>
              <a:t>They are too new, too unproven, and too risky.  Need to consider other technologies that are pervasive on the Internet, in your data centers, and in the Cloud</a:t>
            </a:r>
          </a:p>
          <a:p>
            <a:r>
              <a:rPr lang="en-CA" dirty="0"/>
              <a:t>“Change is inevitable”</a:t>
            </a:r>
          </a:p>
        </p:txBody>
      </p:sp>
    </p:spTree>
    <p:extLst>
      <p:ext uri="{BB962C8B-B14F-4D97-AF65-F5344CB8AC3E}">
        <p14:creationId xmlns:p14="http://schemas.microsoft.com/office/powerpoint/2010/main" val="2016379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9244D-B7E6-4B09-AB35-18D383191E92}"/>
              </a:ext>
            </a:extLst>
          </p:cNvPr>
          <p:cNvSpPr>
            <a:spLocks noGrp="1"/>
          </p:cNvSpPr>
          <p:nvPr>
            <p:ph type="title"/>
          </p:nvPr>
        </p:nvSpPr>
        <p:spPr/>
        <p:txBody>
          <a:bodyPr>
            <a:normAutofit/>
          </a:bodyPr>
          <a:lstStyle/>
          <a:p>
            <a:r>
              <a:rPr lang="en-CA" dirty="0"/>
              <a:t>Final Note on Adoption</a:t>
            </a:r>
            <a:endParaRPr lang="en-CA" sz="3827" dirty="0"/>
          </a:p>
        </p:txBody>
      </p:sp>
      <p:pic>
        <p:nvPicPr>
          <p:cNvPr id="6" name="Picture 5">
            <a:extLst>
              <a:ext uri="{FF2B5EF4-FFF2-40B4-BE49-F238E27FC236}">
                <a16:creationId xmlns:a16="http://schemas.microsoft.com/office/drawing/2014/main" id="{9050D0B0-F2B5-442B-8420-FA0106A2FB74}"/>
              </a:ext>
            </a:extLst>
          </p:cNvPr>
          <p:cNvPicPr>
            <a:picLocks noChangeAspect="1"/>
          </p:cNvPicPr>
          <p:nvPr/>
        </p:nvPicPr>
        <p:blipFill>
          <a:blip r:embed="rId2"/>
          <a:stretch>
            <a:fillRect/>
          </a:stretch>
        </p:blipFill>
        <p:spPr>
          <a:xfrm>
            <a:off x="2319148" y="6118878"/>
            <a:ext cx="5934357" cy="3323828"/>
          </a:xfrm>
          <a:prstGeom prst="rect">
            <a:avLst/>
          </a:prstGeom>
        </p:spPr>
      </p:pic>
      <p:pic>
        <p:nvPicPr>
          <p:cNvPr id="4" name="Picture 3">
            <a:extLst>
              <a:ext uri="{FF2B5EF4-FFF2-40B4-BE49-F238E27FC236}">
                <a16:creationId xmlns:a16="http://schemas.microsoft.com/office/drawing/2014/main" id="{D22407DC-9074-4AC4-9BAE-85DBFB1321C1}"/>
              </a:ext>
            </a:extLst>
          </p:cNvPr>
          <p:cNvPicPr>
            <a:picLocks noChangeAspect="1"/>
          </p:cNvPicPr>
          <p:nvPr/>
        </p:nvPicPr>
        <p:blipFill>
          <a:blip r:embed="rId3"/>
          <a:stretch>
            <a:fillRect/>
          </a:stretch>
        </p:blipFill>
        <p:spPr>
          <a:xfrm>
            <a:off x="2087233" y="1831313"/>
            <a:ext cx="14919134" cy="7653516"/>
          </a:xfrm>
          <a:prstGeom prst="rect">
            <a:avLst/>
          </a:prstGeom>
        </p:spPr>
      </p:pic>
    </p:spTree>
    <p:extLst>
      <p:ext uri="{BB962C8B-B14F-4D97-AF65-F5344CB8AC3E}">
        <p14:creationId xmlns:p14="http://schemas.microsoft.com/office/powerpoint/2010/main" val="371544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1"/>
            <a:ext cx="14944338" cy="2963352"/>
          </a:xfrm>
        </p:spPr>
        <p:txBody>
          <a:bodyPr>
            <a:normAutofit fontScale="92500" lnSpcReduction="10000"/>
          </a:bodyPr>
          <a:lstStyle/>
          <a:p>
            <a:r>
              <a:rPr lang="en-US" dirty="0"/>
              <a:t>Michael Herman</a:t>
            </a:r>
            <a:br>
              <a:rPr lang="en-US" dirty="0"/>
            </a:br>
            <a:r>
              <a:rPr lang="en-US" dirty="0"/>
              <a:t>Hyperonomy Digital Identity Lab</a:t>
            </a:r>
            <a:br>
              <a:rPr lang="en-US" dirty="0"/>
            </a:br>
            <a:r>
              <a:rPr lang="en-US" dirty="0"/>
              <a:t>Parallelspace Corporation</a:t>
            </a:r>
            <a:br>
              <a:rPr lang="en-US" dirty="0"/>
            </a:br>
            <a:r>
              <a:rPr lang="en-US" dirty="0"/>
              <a:t>Alberta, CANADA</a:t>
            </a:r>
          </a:p>
          <a:p>
            <a:r>
              <a:rPr lang="en-US" dirty="0"/>
              <a:t>Email: </a:t>
            </a:r>
            <a:r>
              <a:rPr lang="en-US" dirty="0">
                <a:hlinkClick r:id="rId2"/>
              </a:rPr>
              <a:t>mwherman@Parallelspace.net</a:t>
            </a:r>
            <a:endParaRPr lang="en-US" dirty="0"/>
          </a:p>
          <a:p>
            <a:r>
              <a:rPr lang="en-US" dirty="0"/>
              <a:t>Twitter: @mwherman2000</a:t>
            </a:r>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2019-10-16</a:t>
            </a:fld>
            <a:endParaRPr lang="en-CA" dirty="0">
              <a:solidFill>
                <a:schemeClr val="bg1"/>
              </a:solidFill>
            </a:endParaRPr>
          </a:p>
        </p:txBody>
      </p:sp>
      <p:sp>
        <p:nvSpPr>
          <p:cNvPr id="7" name="Footer Placeholder 3">
            <a:extLst>
              <a:ext uri="{FF2B5EF4-FFF2-40B4-BE49-F238E27FC236}">
                <a16:creationId xmlns:a16="http://schemas.microsoft.com/office/drawing/2014/main" id="{3D783E02-345E-4936-A5FF-81DDE805ECA4}"/>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Trusted Digital Web - Hyperonomy Digital Identity Lab - Parallelspace Corporation</a:t>
            </a:r>
            <a:endParaRPr lang="en-CA" dirty="0">
              <a:solidFill>
                <a:schemeClr val="bg1"/>
              </a:solidFill>
            </a:endParaRPr>
          </a:p>
        </p:txBody>
      </p:sp>
      <p:sp>
        <p:nvSpPr>
          <p:cNvPr id="8" name="Slide Number Placeholder 5">
            <a:extLst>
              <a:ext uri="{FF2B5EF4-FFF2-40B4-BE49-F238E27FC236}">
                <a16:creationId xmlns:a16="http://schemas.microsoft.com/office/drawing/2014/main" id="{6F681CDF-AB40-46D6-80D0-4E3129BC33DC}"/>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33</a:t>
            </a:fld>
            <a:endParaRPr lang="en-US" dirty="0"/>
          </a:p>
        </p:txBody>
      </p:sp>
      <p:pic>
        <p:nvPicPr>
          <p:cNvPr id="9" name="Picture 8">
            <a:extLst>
              <a:ext uri="{FF2B5EF4-FFF2-40B4-BE49-F238E27FC236}">
                <a16:creationId xmlns:a16="http://schemas.microsoft.com/office/drawing/2014/main" id="{866A073A-BA3D-45F4-A09D-51CDCE444A0B}"/>
              </a:ext>
            </a:extLst>
          </p:cNvPr>
          <p:cNvPicPr>
            <a:picLocks noChangeAspect="1"/>
          </p:cNvPicPr>
          <p:nvPr/>
        </p:nvPicPr>
        <p:blipFill>
          <a:blip r:embed="rId3"/>
          <a:stretch>
            <a:fillRect/>
          </a:stretch>
        </p:blipFill>
        <p:spPr>
          <a:xfrm>
            <a:off x="8639969" y="539603"/>
            <a:ext cx="6007478" cy="7681472"/>
          </a:xfrm>
          <a:prstGeom prst="rect">
            <a:avLst/>
          </a:prstGeom>
        </p:spPr>
      </p:pic>
    </p:spTree>
    <p:extLst>
      <p:ext uri="{BB962C8B-B14F-4D97-AF65-F5344CB8AC3E}">
        <p14:creationId xmlns:p14="http://schemas.microsoft.com/office/powerpoint/2010/main" val="4245550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D5CF4D-5E13-4F65-A900-EB99CE3134E0}"/>
              </a:ext>
            </a:extLst>
          </p:cNvPr>
          <p:cNvPicPr>
            <a:picLocks noChangeAspect="1"/>
          </p:cNvPicPr>
          <p:nvPr/>
        </p:nvPicPr>
        <p:blipFill>
          <a:blip r:embed="rId2"/>
          <a:stretch>
            <a:fillRect/>
          </a:stretch>
        </p:blipFill>
        <p:spPr>
          <a:xfrm>
            <a:off x="2159993" y="149"/>
            <a:ext cx="12959953" cy="9719965"/>
          </a:xfrm>
          <a:prstGeom prst="rect">
            <a:avLst/>
          </a:prstGeom>
        </p:spPr>
      </p:pic>
    </p:spTree>
    <p:extLst>
      <p:ext uri="{BB962C8B-B14F-4D97-AF65-F5344CB8AC3E}">
        <p14:creationId xmlns:p14="http://schemas.microsoft.com/office/powerpoint/2010/main" val="1403010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42C6-0685-48FF-8FE6-7FB2092EDECE}"/>
              </a:ext>
            </a:extLst>
          </p:cNvPr>
          <p:cNvSpPr>
            <a:spLocks noGrp="1"/>
          </p:cNvSpPr>
          <p:nvPr>
            <p:ph type="title"/>
          </p:nvPr>
        </p:nvSpPr>
        <p:spPr/>
        <p:txBody>
          <a:bodyPr/>
          <a:lstStyle/>
          <a:p>
            <a:r>
              <a:rPr lang="en-CA" dirty="0"/>
              <a:t>Although some days I feel like this…</a:t>
            </a:r>
          </a:p>
        </p:txBody>
      </p:sp>
      <p:pic>
        <p:nvPicPr>
          <p:cNvPr id="4" name="Picture 3">
            <a:extLst>
              <a:ext uri="{FF2B5EF4-FFF2-40B4-BE49-F238E27FC236}">
                <a16:creationId xmlns:a16="http://schemas.microsoft.com/office/drawing/2014/main" id="{56697BFC-A473-4A04-89FA-457871F2140B}"/>
              </a:ext>
            </a:extLst>
          </p:cNvPr>
          <p:cNvPicPr>
            <a:picLocks noChangeAspect="1"/>
          </p:cNvPicPr>
          <p:nvPr/>
        </p:nvPicPr>
        <p:blipFill>
          <a:blip r:embed="rId2"/>
          <a:stretch>
            <a:fillRect/>
          </a:stretch>
        </p:blipFill>
        <p:spPr>
          <a:xfrm>
            <a:off x="5636230" y="2025503"/>
            <a:ext cx="6007478" cy="7681472"/>
          </a:xfrm>
          <a:prstGeom prst="rect">
            <a:avLst/>
          </a:prstGeom>
        </p:spPr>
      </p:pic>
    </p:spTree>
    <p:extLst>
      <p:ext uri="{BB962C8B-B14F-4D97-AF65-F5344CB8AC3E}">
        <p14:creationId xmlns:p14="http://schemas.microsoft.com/office/powerpoint/2010/main" val="4208088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26A2-AB85-4E71-8C0F-9C839C483AA9}"/>
              </a:ext>
            </a:extLst>
          </p:cNvPr>
          <p:cNvSpPr>
            <a:spLocks noGrp="1"/>
          </p:cNvSpPr>
          <p:nvPr>
            <p:ph type="title"/>
          </p:nvPr>
        </p:nvSpPr>
        <p:spPr/>
        <p:txBody>
          <a:bodyPr/>
          <a:lstStyle/>
          <a:p>
            <a:r>
              <a:rPr lang="en-CA" dirty="0"/>
              <a:t>LinkedIn: The Economic Graph</a:t>
            </a:r>
          </a:p>
        </p:txBody>
      </p:sp>
      <p:sp>
        <p:nvSpPr>
          <p:cNvPr id="3" name="Date Placeholder 2">
            <a:extLst>
              <a:ext uri="{FF2B5EF4-FFF2-40B4-BE49-F238E27FC236}">
                <a16:creationId xmlns:a16="http://schemas.microsoft.com/office/drawing/2014/main" id="{E55ECF15-5B5C-4ED0-B8E3-9D3B4881EF06}"/>
              </a:ext>
            </a:extLst>
          </p:cNvPr>
          <p:cNvSpPr>
            <a:spLocks noGrp="1"/>
          </p:cNvSpPr>
          <p:nvPr>
            <p:ph type="dt" sz="half" idx="10"/>
          </p:nvPr>
        </p:nvSpPr>
        <p:spPr/>
        <p:txBody>
          <a:bodyPr/>
          <a:lstStyle/>
          <a:p>
            <a:fld id="{2C0154C3-8EB9-49B6-A415-51037853ABD5}" type="datetime1">
              <a:rPr lang="en-CA" smtClean="0"/>
              <a:t>2019-10-16</a:t>
            </a:fld>
            <a:endParaRPr lang="en-CA" dirty="0"/>
          </a:p>
        </p:txBody>
      </p:sp>
      <p:sp>
        <p:nvSpPr>
          <p:cNvPr id="4" name="Footer Placeholder 3">
            <a:extLst>
              <a:ext uri="{FF2B5EF4-FFF2-40B4-BE49-F238E27FC236}">
                <a16:creationId xmlns:a16="http://schemas.microsoft.com/office/drawing/2014/main" id="{4D999AAE-57DE-46E1-B918-83CC83F81253}"/>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pic>
        <p:nvPicPr>
          <p:cNvPr id="6" name="Picture 5">
            <a:extLst>
              <a:ext uri="{FF2B5EF4-FFF2-40B4-BE49-F238E27FC236}">
                <a16:creationId xmlns:a16="http://schemas.microsoft.com/office/drawing/2014/main" id="{D283A94E-C78C-4E22-BC58-36CAD2FB7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768" y="1274886"/>
            <a:ext cx="15120000" cy="6925079"/>
          </a:xfrm>
          <a:prstGeom prst="rect">
            <a:avLst/>
          </a:prstGeom>
        </p:spPr>
      </p:pic>
      <p:pic>
        <p:nvPicPr>
          <p:cNvPr id="8" name="Picture 7">
            <a:extLst>
              <a:ext uri="{FF2B5EF4-FFF2-40B4-BE49-F238E27FC236}">
                <a16:creationId xmlns:a16="http://schemas.microsoft.com/office/drawing/2014/main" id="{07F09450-9D01-4315-8BC5-3BFDC42AB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13" y="6631"/>
            <a:ext cx="11507976" cy="8640000"/>
          </a:xfrm>
          <a:prstGeom prst="rect">
            <a:avLst/>
          </a:prstGeom>
          <a:ln w="3175">
            <a:solidFill>
              <a:schemeClr val="bg1"/>
            </a:solidFill>
          </a:ln>
        </p:spPr>
      </p:pic>
    </p:spTree>
    <p:extLst>
      <p:ext uri="{BB962C8B-B14F-4D97-AF65-F5344CB8AC3E}">
        <p14:creationId xmlns:p14="http://schemas.microsoft.com/office/powerpoint/2010/main" val="156969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4685C-C24E-47EC-9A28-9CFF36B5B6D9}"/>
              </a:ext>
            </a:extLst>
          </p:cNvPr>
          <p:cNvSpPr>
            <a:spLocks noGrp="1"/>
          </p:cNvSpPr>
          <p:nvPr>
            <p:ph type="title"/>
          </p:nvPr>
        </p:nvSpPr>
        <p:spPr/>
        <p:txBody>
          <a:bodyPr/>
          <a:lstStyle/>
          <a:p>
            <a:r>
              <a:rPr lang="en-CA" dirty="0"/>
              <a:t>Tokenize Every Little Thing (#ELT)</a:t>
            </a:r>
          </a:p>
        </p:txBody>
      </p:sp>
      <p:sp>
        <p:nvSpPr>
          <p:cNvPr id="9" name="Content Placeholder 8">
            <a:extLst>
              <a:ext uri="{FF2B5EF4-FFF2-40B4-BE49-F238E27FC236}">
                <a16:creationId xmlns:a16="http://schemas.microsoft.com/office/drawing/2014/main" id="{BE18266C-5FF4-498C-81AF-687B33BC56A6}"/>
              </a:ext>
            </a:extLst>
          </p:cNvPr>
          <p:cNvSpPr>
            <a:spLocks noGrp="1"/>
          </p:cNvSpPr>
          <p:nvPr>
            <p:ph idx="1"/>
          </p:nvPr>
        </p:nvSpPr>
        <p:spPr/>
        <p:txBody>
          <a:bodyPr>
            <a:normAutofit lnSpcReduction="10000"/>
          </a:bodyPr>
          <a:lstStyle/>
          <a:p>
            <a:endParaRPr lang="en-CA" dirty="0"/>
          </a:p>
          <a:p>
            <a:endParaRPr lang="en-CA" dirty="0"/>
          </a:p>
          <a:p>
            <a:endParaRPr lang="en-CA" dirty="0"/>
          </a:p>
          <a:p>
            <a:endParaRPr lang="en-CA" dirty="0"/>
          </a:p>
          <a:p>
            <a:endParaRPr lang="en-CA" dirty="0"/>
          </a:p>
          <a:p>
            <a:endParaRPr lang="en-CA" dirty="0"/>
          </a:p>
          <a:p>
            <a:r>
              <a:rPr lang="en-CA" dirty="0"/>
              <a:t>Blockchain Architect and Developer</a:t>
            </a:r>
          </a:p>
          <a:p>
            <a:pPr lvl="1"/>
            <a:r>
              <a:rPr lang="en-CA" dirty="0"/>
              <a:t>Ethereum</a:t>
            </a:r>
          </a:p>
          <a:p>
            <a:pPr lvl="1"/>
            <a:r>
              <a:rPr lang="en-CA" dirty="0"/>
              <a:t>NEO (C# / .NET Core), SerentityData Entity Serialization for the Blockchain</a:t>
            </a:r>
          </a:p>
          <a:p>
            <a:pPr lvl="1"/>
            <a:r>
              <a:rPr lang="en-CA" dirty="0"/>
              <a:t>Hyperledger Indy (Identity)</a:t>
            </a:r>
          </a:p>
          <a:p>
            <a:pPr lvl="1"/>
            <a:r>
              <a:rPr lang="en-CA" dirty="0"/>
              <a:t>Stratis Platform (C# / .NET Core)</a:t>
            </a:r>
          </a:p>
        </p:txBody>
      </p:sp>
      <p:sp>
        <p:nvSpPr>
          <p:cNvPr id="4" name="Date Placeholder 3">
            <a:extLst>
              <a:ext uri="{FF2B5EF4-FFF2-40B4-BE49-F238E27FC236}">
                <a16:creationId xmlns:a16="http://schemas.microsoft.com/office/drawing/2014/main" id="{0E85D473-95D4-4A7F-B55B-0E9224AAE765}"/>
              </a:ext>
            </a:extLst>
          </p:cNvPr>
          <p:cNvSpPr>
            <a:spLocks noGrp="1"/>
          </p:cNvSpPr>
          <p:nvPr>
            <p:ph type="dt" sz="half" idx="10"/>
          </p:nvPr>
        </p:nvSpPr>
        <p:spPr/>
        <p:txBody>
          <a:bodyPr/>
          <a:lstStyle/>
          <a:p>
            <a:fld id="{0BA63F9A-B1EE-4CC4-82E4-7D02A9BB06B1}" type="datetime1">
              <a:rPr lang="en-CA" smtClean="0"/>
              <a:t>2019-10-16</a:t>
            </a:fld>
            <a:endParaRPr lang="en-CA" dirty="0"/>
          </a:p>
        </p:txBody>
      </p:sp>
      <p:sp>
        <p:nvSpPr>
          <p:cNvPr id="5" name="Footer Placeholder 4">
            <a:extLst>
              <a:ext uri="{FF2B5EF4-FFF2-40B4-BE49-F238E27FC236}">
                <a16:creationId xmlns:a16="http://schemas.microsoft.com/office/drawing/2014/main" id="{7D9338ED-D945-4989-B7D3-31D8321635CF}"/>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CE7349E3-7474-4DE1-85D3-F15998CA58A6}"/>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pic>
        <p:nvPicPr>
          <p:cNvPr id="8" name="Picture 7">
            <a:extLst>
              <a:ext uri="{FF2B5EF4-FFF2-40B4-BE49-F238E27FC236}">
                <a16:creationId xmlns:a16="http://schemas.microsoft.com/office/drawing/2014/main" id="{66AF9EA8-C600-42C3-88A1-D88BCD832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340" y="1276852"/>
            <a:ext cx="15120000" cy="3927656"/>
          </a:xfrm>
          <a:prstGeom prst="rect">
            <a:avLst/>
          </a:prstGeom>
        </p:spPr>
      </p:pic>
    </p:spTree>
    <p:extLst>
      <p:ext uri="{BB962C8B-B14F-4D97-AF65-F5344CB8AC3E}">
        <p14:creationId xmlns:p14="http://schemas.microsoft.com/office/powerpoint/2010/main" val="2678890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9565-891D-4453-B60E-E2B2B2EC7996}"/>
              </a:ext>
            </a:extLst>
          </p:cNvPr>
          <p:cNvSpPr>
            <a:spLocks noGrp="1"/>
          </p:cNvSpPr>
          <p:nvPr>
            <p:ph type="title"/>
          </p:nvPr>
        </p:nvSpPr>
        <p:spPr/>
        <p:txBody>
          <a:bodyPr/>
          <a:lstStyle/>
          <a:p>
            <a:r>
              <a:rPr lang="en-CA" dirty="0"/>
              <a:t>Digital Identity Networks (DID Networks)</a:t>
            </a:r>
          </a:p>
        </p:txBody>
      </p:sp>
      <p:sp>
        <p:nvSpPr>
          <p:cNvPr id="3" name="Date Placeholder 2">
            <a:extLst>
              <a:ext uri="{FF2B5EF4-FFF2-40B4-BE49-F238E27FC236}">
                <a16:creationId xmlns:a16="http://schemas.microsoft.com/office/drawing/2014/main" id="{B76DE268-E9A7-4BE0-8CA7-10724E53C596}"/>
              </a:ext>
            </a:extLst>
          </p:cNvPr>
          <p:cNvSpPr>
            <a:spLocks noGrp="1"/>
          </p:cNvSpPr>
          <p:nvPr>
            <p:ph type="dt" sz="half" idx="10"/>
          </p:nvPr>
        </p:nvSpPr>
        <p:spPr/>
        <p:txBody>
          <a:bodyPr/>
          <a:lstStyle/>
          <a:p>
            <a:fld id="{2C0154C3-8EB9-49B6-A415-51037853ABD5}" type="datetime1">
              <a:rPr lang="en-CA" smtClean="0"/>
              <a:t>2019-10-16</a:t>
            </a:fld>
            <a:endParaRPr lang="en-CA" dirty="0"/>
          </a:p>
        </p:txBody>
      </p:sp>
      <p:sp>
        <p:nvSpPr>
          <p:cNvPr id="4" name="Footer Placeholder 3">
            <a:extLst>
              <a:ext uri="{FF2B5EF4-FFF2-40B4-BE49-F238E27FC236}">
                <a16:creationId xmlns:a16="http://schemas.microsoft.com/office/drawing/2014/main" id="{71C0BDFA-5FFB-4801-97B5-BC8ACD4CFF21}"/>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pic>
        <p:nvPicPr>
          <p:cNvPr id="6" name="Picture 5">
            <a:extLst>
              <a:ext uri="{FF2B5EF4-FFF2-40B4-BE49-F238E27FC236}">
                <a16:creationId xmlns:a16="http://schemas.microsoft.com/office/drawing/2014/main" id="{AC72C103-280B-41E5-AA88-63D0E9616F4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5401" y="1253497"/>
            <a:ext cx="11170362" cy="8640000"/>
          </a:xfrm>
          <a:prstGeom prst="rect">
            <a:avLst/>
          </a:prstGeom>
        </p:spPr>
      </p:pic>
    </p:spTree>
    <p:extLst>
      <p:ext uri="{BB962C8B-B14F-4D97-AF65-F5344CB8AC3E}">
        <p14:creationId xmlns:p14="http://schemas.microsoft.com/office/powerpoint/2010/main" val="11771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Agenda</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p:txBody>
          <a:bodyPr>
            <a:normAutofit/>
          </a:bodyPr>
          <a:lstStyle/>
          <a:p>
            <a:r>
              <a:rPr lang="en-CA" dirty="0"/>
              <a:t>Problems and Motivations</a:t>
            </a:r>
          </a:p>
          <a:p>
            <a:r>
              <a:rPr lang="en-CA" dirty="0"/>
              <a:t>A Solution Concept</a:t>
            </a:r>
          </a:p>
          <a:p>
            <a:r>
              <a:rPr lang="en-CA" dirty="0"/>
              <a:t>Final Notes</a:t>
            </a:r>
            <a:endParaRPr lang="en-US" dirty="0"/>
          </a:p>
          <a:p>
            <a:endParaRPr lang="en-US"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A4A926A1-66CE-4104-A2DF-F6F248802AEB}" type="datetime1">
              <a:rPr lang="en-CA" smtClean="0">
                <a:solidFill>
                  <a:schemeClr val="bg1"/>
                </a:solidFill>
              </a:rPr>
              <a:t>2019-10-16</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Trusted Digital Web - Hyperonomy Digital Identity Lab - Parallelspace Corporation</a:t>
            </a:r>
            <a:endParaRPr lang="en-CA" dirty="0">
              <a:solidFill>
                <a:schemeClr val="bg1"/>
              </a:solidFill>
            </a:endParaRPr>
          </a:p>
        </p:txBody>
      </p:sp>
      <p:sp>
        <p:nvSpPr>
          <p:cNvPr id="6" name="Slide Number Placeholder 5">
            <a:extLst>
              <a:ext uri="{FF2B5EF4-FFF2-40B4-BE49-F238E27FC236}">
                <a16:creationId xmlns:a16="http://schemas.microsoft.com/office/drawing/2014/main" id="{3149F92F-4146-4086-9E81-82791C8A8AE5}"/>
              </a:ext>
            </a:extLst>
          </p:cNvPr>
          <p:cNvSpPr>
            <a:spLocks noGrp="1"/>
          </p:cNvSpPr>
          <p:nvPr>
            <p:ph type="sldNum" sz="quarter" idx="12"/>
          </p:nvPr>
        </p:nvSpPr>
        <p:spPr/>
        <p:txBody>
          <a:bodyPr/>
          <a:lstStyle/>
          <a:p>
            <a:pPr algn="l"/>
            <a:fld id="{0B5C67D1-9F66-4BC1-9BEC-73C07D7C9B6B}" type="slidenum">
              <a:rPr lang="en-US" smtClean="0">
                <a:solidFill>
                  <a:schemeClr val="bg1"/>
                </a:solidFill>
              </a:rPr>
              <a:pPr algn="l"/>
              <a:t>7</a:t>
            </a:fld>
            <a:endParaRPr lang="en-US" dirty="0">
              <a:solidFill>
                <a:schemeClr val="bg1"/>
              </a:solidFill>
            </a:endParaRPr>
          </a:p>
        </p:txBody>
      </p:sp>
    </p:spTree>
    <p:extLst>
      <p:ext uri="{BB962C8B-B14F-4D97-AF65-F5344CB8AC3E}">
        <p14:creationId xmlns:p14="http://schemas.microsoft.com/office/powerpoint/2010/main" val="74085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403B9-A363-4701-87AB-0508B6449151}"/>
              </a:ext>
            </a:extLst>
          </p:cNvPr>
          <p:cNvSpPr>
            <a:spLocks noGrp="1"/>
          </p:cNvSpPr>
          <p:nvPr>
            <p:ph type="title"/>
          </p:nvPr>
        </p:nvSpPr>
        <p:spPr/>
        <p:txBody>
          <a:bodyPr/>
          <a:lstStyle/>
          <a:p>
            <a:r>
              <a:rPr lang="en-CA" dirty="0"/>
              <a:t>Problems and Motivations</a:t>
            </a:r>
          </a:p>
        </p:txBody>
      </p:sp>
      <p:sp>
        <p:nvSpPr>
          <p:cNvPr id="3" name="Text Placeholder 2">
            <a:extLst>
              <a:ext uri="{FF2B5EF4-FFF2-40B4-BE49-F238E27FC236}">
                <a16:creationId xmlns:a16="http://schemas.microsoft.com/office/drawing/2014/main" id="{E57D2199-0E9A-4AA5-B29F-12DBF338F3A0}"/>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A80D1268-E2BC-4DB9-8B3C-24E40A150E45}"/>
              </a:ext>
            </a:extLst>
          </p:cNvPr>
          <p:cNvSpPr>
            <a:spLocks noGrp="1"/>
          </p:cNvSpPr>
          <p:nvPr>
            <p:ph type="dt" sz="half" idx="10"/>
          </p:nvPr>
        </p:nvSpPr>
        <p:spPr/>
        <p:txBody>
          <a:bodyPr/>
          <a:lstStyle/>
          <a:p>
            <a:fld id="{252AF3DC-8433-456D-A958-E3E3D5C3F6D2}" type="datetime1">
              <a:rPr lang="en-CA" smtClean="0"/>
              <a:t>2019-10-16</a:t>
            </a:fld>
            <a:endParaRPr lang="en-CA" dirty="0"/>
          </a:p>
        </p:txBody>
      </p:sp>
      <p:sp>
        <p:nvSpPr>
          <p:cNvPr id="5" name="Footer Placeholder 4">
            <a:extLst>
              <a:ext uri="{FF2B5EF4-FFF2-40B4-BE49-F238E27FC236}">
                <a16:creationId xmlns:a16="http://schemas.microsoft.com/office/drawing/2014/main" id="{1D7D0847-B41E-4530-8BC2-778720F85E1A}"/>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Tree>
    <p:extLst>
      <p:ext uri="{BB962C8B-B14F-4D97-AF65-F5344CB8AC3E}">
        <p14:creationId xmlns:p14="http://schemas.microsoft.com/office/powerpoint/2010/main" val="3226549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7ED5-F618-473E-A85E-37B10391660B}"/>
              </a:ext>
            </a:extLst>
          </p:cNvPr>
          <p:cNvSpPr>
            <a:spLocks noGrp="1"/>
          </p:cNvSpPr>
          <p:nvPr>
            <p:ph type="title"/>
          </p:nvPr>
        </p:nvSpPr>
        <p:spPr/>
        <p:txBody>
          <a:bodyPr/>
          <a:lstStyle/>
          <a:p>
            <a:r>
              <a:rPr lang="en-CA" dirty="0"/>
              <a:t>The Trust Problem</a:t>
            </a:r>
          </a:p>
        </p:txBody>
      </p:sp>
      <p:sp>
        <p:nvSpPr>
          <p:cNvPr id="3" name="Content Placeholder 2">
            <a:extLst>
              <a:ext uri="{FF2B5EF4-FFF2-40B4-BE49-F238E27FC236}">
                <a16:creationId xmlns:a16="http://schemas.microsoft.com/office/drawing/2014/main" id="{CBFE2287-C883-4A49-B6B2-20E0CD29189B}"/>
              </a:ext>
            </a:extLst>
          </p:cNvPr>
          <p:cNvSpPr>
            <a:spLocks noGrp="1"/>
          </p:cNvSpPr>
          <p:nvPr>
            <p:ph idx="1"/>
          </p:nvPr>
        </p:nvSpPr>
        <p:spPr>
          <a:xfrm>
            <a:off x="704850" y="1528549"/>
            <a:ext cx="15870238" cy="8191713"/>
          </a:xfrm>
        </p:spPr>
        <p:txBody>
          <a:bodyPr>
            <a:normAutofit/>
          </a:bodyPr>
          <a:lstStyle/>
          <a:p>
            <a:r>
              <a:rPr lang="en-US" sz="3200" dirty="0"/>
              <a:t>The Internet global communications network and the World Wide Web (WWW) software application is the fabric that knits together and enables individuals, governments, corporations, and other organizations to share, consume, and interact with a universal sea of data and information representing every aspect of our lives and livelihoods.</a:t>
            </a:r>
            <a:endParaRPr lang="en-CA" sz="3200" dirty="0"/>
          </a:p>
          <a:p>
            <a:r>
              <a:rPr lang="en-US" sz="3200" dirty="0"/>
              <a:t>But today we live in a world of fundamental distrust. </a:t>
            </a:r>
          </a:p>
          <a:p>
            <a:r>
              <a:rPr lang="en-US" sz="3200" dirty="0"/>
              <a:t>Pervasive distrust in our governments, other countries’ governments, our politicians, other governing institutions, our financial institutions, large corporations (global food conglomerates, major manufacturers), the daily, hourly and instantaneous streams of information we consume (news, weather, climate, and other world-impacting events), and the social platform companies and software applications we interact with every day.</a:t>
            </a:r>
            <a:endParaRPr lang="en-CA" sz="3200" dirty="0"/>
          </a:p>
        </p:txBody>
      </p:sp>
      <p:sp>
        <p:nvSpPr>
          <p:cNvPr id="4" name="Date Placeholder 3">
            <a:extLst>
              <a:ext uri="{FF2B5EF4-FFF2-40B4-BE49-F238E27FC236}">
                <a16:creationId xmlns:a16="http://schemas.microsoft.com/office/drawing/2014/main" id="{01ABC58F-0753-456D-B405-1EB5C30245EA}"/>
              </a:ext>
            </a:extLst>
          </p:cNvPr>
          <p:cNvSpPr>
            <a:spLocks noGrp="1"/>
          </p:cNvSpPr>
          <p:nvPr>
            <p:ph type="dt" sz="half" idx="10"/>
          </p:nvPr>
        </p:nvSpPr>
        <p:spPr/>
        <p:txBody>
          <a:bodyPr/>
          <a:lstStyle/>
          <a:p>
            <a:fld id="{0BA63F9A-B1EE-4CC4-82E4-7D02A9BB06B1}" type="datetime1">
              <a:rPr lang="en-CA" smtClean="0"/>
              <a:pPr/>
              <a:t>2019-10-16</a:t>
            </a:fld>
            <a:endParaRPr lang="en-CA" dirty="0"/>
          </a:p>
        </p:txBody>
      </p:sp>
      <p:sp>
        <p:nvSpPr>
          <p:cNvPr id="5" name="Footer Placeholder 4">
            <a:extLst>
              <a:ext uri="{FF2B5EF4-FFF2-40B4-BE49-F238E27FC236}">
                <a16:creationId xmlns:a16="http://schemas.microsoft.com/office/drawing/2014/main" id="{9D1590F5-54BA-4539-93B6-49EC44B7F31B}"/>
              </a:ext>
            </a:extLst>
          </p:cNvPr>
          <p:cNvSpPr>
            <a:spLocks noGrp="1"/>
          </p:cNvSpPr>
          <p:nvPr>
            <p:ph type="ftr" sz="quarter" idx="11"/>
          </p:nvPr>
        </p:nvSpPr>
        <p:spPr/>
        <p:txBody>
          <a:bodyPr/>
          <a:lstStyle/>
          <a:p>
            <a:r>
              <a:rPr lang="en-US" dirty="0"/>
              <a:t>Trusted Digital Web - Hyperonomy Digital Identity Lab - Parallelspace Corporation</a:t>
            </a:r>
            <a:endParaRPr lang="en-CA" dirty="0"/>
          </a:p>
        </p:txBody>
      </p:sp>
      <p:sp>
        <p:nvSpPr>
          <p:cNvPr id="6" name="Slide Number Placeholder 5">
            <a:extLst>
              <a:ext uri="{FF2B5EF4-FFF2-40B4-BE49-F238E27FC236}">
                <a16:creationId xmlns:a16="http://schemas.microsoft.com/office/drawing/2014/main" id="{192DE9E1-4E21-46B2-B851-61DDDAC45631}"/>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21847146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14.3|34.1|35.9"/>
</p:tagLst>
</file>

<file path=ppt/tags/tag2.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27340</TotalTime>
  <Words>1502</Words>
  <Application>Microsoft Office PowerPoint</Application>
  <PresentationFormat>Custom</PresentationFormat>
  <Paragraphs>235</Paragraphs>
  <Slides>35</Slides>
  <Notes>2</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Arial Narrow</vt:lpstr>
      <vt:lpstr>Calibri</vt:lpstr>
      <vt:lpstr>Gill Sans MT</vt:lpstr>
      <vt:lpstr>Koblenz Serial</vt:lpstr>
      <vt:lpstr>Gallery</vt:lpstr>
      <vt:lpstr>TRUSTED DIGITAL WEB The Future of the Internet and the World Wide Web</vt:lpstr>
      <vt:lpstr>Michael Herman Self-Sovereign Blockchain Futurist, Architect, and Developer Hyperonomy Digital Identity Lab Parallelspace Corporation Alberta, CANADA</vt:lpstr>
      <vt:lpstr>Workflows and Business Processes</vt:lpstr>
      <vt:lpstr>LinkedIn: The Economic Graph</vt:lpstr>
      <vt:lpstr>Tokenize Every Little Thing (#ELT)</vt:lpstr>
      <vt:lpstr>Digital Identity Networks (DID Networks)</vt:lpstr>
      <vt:lpstr>Agenda</vt:lpstr>
      <vt:lpstr>Problems and Motivations</vt:lpstr>
      <vt:lpstr>The Trust Problem</vt:lpstr>
      <vt:lpstr>What is trust?</vt:lpstr>
      <vt:lpstr>What is Distrust?</vt:lpstr>
      <vt:lpstr>The “Thing” Problem</vt:lpstr>
      <vt:lpstr>The “Thing” Problem</vt:lpstr>
      <vt:lpstr>Additional Context</vt:lpstr>
      <vt:lpstr>PowerPoint Presentation</vt:lpstr>
      <vt:lpstr>The Blockchain world Started to GROW &amp; Multiply</vt:lpstr>
      <vt:lpstr>Requirements for A NEW Solution</vt:lpstr>
      <vt:lpstr>A Solution</vt:lpstr>
      <vt:lpstr>A new Solution Based Fundamentally on Trust</vt:lpstr>
      <vt:lpstr>Trusted Digital Web</vt:lpstr>
      <vt:lpstr>Trusted Digital Web   Fully Integrated Experience </vt:lpstr>
      <vt:lpstr>Decentralized Currency</vt:lpstr>
      <vt:lpstr>Decentralized Workflows</vt:lpstr>
      <vt:lpstr>Universal Digital Identifiers and Digital Identities</vt:lpstr>
      <vt:lpstr>Standard Schemas for Business Documents: Universal Business Language (UBL) 2.2</vt:lpstr>
      <vt:lpstr>Trusted Digital Assistant (TDA) </vt:lpstr>
      <vt:lpstr>Universal DID Server (#UDIDServer)</vt:lpstr>
      <vt:lpstr> Final Notes</vt:lpstr>
      <vt:lpstr>PowerPoint Presentation</vt:lpstr>
      <vt:lpstr>Social Evolution and the Creation of a Nation State</vt:lpstr>
      <vt:lpstr>Note of Caution</vt:lpstr>
      <vt:lpstr>Final Note on Adoption</vt:lpstr>
      <vt:lpstr> QUESTIONS?</vt:lpstr>
      <vt:lpstr>PowerPoint Presentation</vt:lpstr>
      <vt:lpstr>Although some days I feel like this…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194</cp:revision>
  <dcterms:created xsi:type="dcterms:W3CDTF">2018-06-12T18:49:04Z</dcterms:created>
  <dcterms:modified xsi:type="dcterms:W3CDTF">2019-10-16T16:48:24Z</dcterms:modified>
</cp:coreProperties>
</file>